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sldIdLst>
    <p:sldId id="265" r:id="rId2"/>
    <p:sldId id="259" r:id="rId3"/>
    <p:sldId id="268" r:id="rId4"/>
    <p:sldId id="269" r:id="rId5"/>
    <p:sldId id="260" r:id="rId6"/>
    <p:sldId id="256" r:id="rId7"/>
    <p:sldId id="263" r:id="rId8"/>
    <p:sldId id="272" r:id="rId9"/>
    <p:sldId id="270" r:id="rId10"/>
    <p:sldId id="271" r:id="rId11"/>
    <p:sldId id="267" r:id="rId1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CC00F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100" autoAdjust="0"/>
    <p:restoredTop sz="94719" autoAdjust="0"/>
  </p:normalViewPr>
  <p:slideViewPr>
    <p:cSldViewPr>
      <p:cViewPr>
        <p:scale>
          <a:sx n="75" d="100"/>
          <a:sy n="75" d="100"/>
        </p:scale>
        <p:origin x="-300" y="2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03810" name="Rectangle 2"/>
          <p:cNvSpPr>
            <a:spLocks noGrp="1" noChangeArrowheads="1"/>
          </p:cNvSpPr>
          <p:nvPr>
            <p:ph type="ctrTitle" sz="quarter"/>
          </p:nvPr>
        </p:nvSpPr>
        <p:spPr>
          <a:xfrm>
            <a:off x="685800" y="1676400"/>
            <a:ext cx="7772400" cy="1828800"/>
          </a:xfrm>
        </p:spPr>
        <p:txBody>
          <a:bodyPr/>
          <a:lstStyle>
            <a:lvl1pPr>
              <a:defRPr/>
            </a:lvl1pPr>
          </a:lstStyle>
          <a:p>
            <a:r>
              <a:rPr lang="en-US"/>
              <a:t>Click to edit Master title style</a:t>
            </a:r>
          </a:p>
        </p:txBody>
      </p:sp>
      <p:sp>
        <p:nvSpPr>
          <p:cNvPr id="503811"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8B52CE7-58DC-4F56-B1CB-357FBD88A98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2B26B67-B787-401E-BED7-B88C249E416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17D68FC-6934-4B84-8141-AC9FD1E890C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E267415-B273-4AFE-A932-5B42AF4993C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786B18-01FC-4538-BBC4-65A8000D2ED9}"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F03873F-356C-4980-81FB-84B13A69568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1CF3FA7-F438-4556-8F2D-7A7050CBA9D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D460BEE-5576-4263-BAF5-9BC7B4E200F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27861F4-4D79-43C7-994D-0DC50E3EC93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28905DA-837A-4F73-8CFB-51C853BB750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CA5B725-DECC-4403-B634-355A78E0A48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502786" name="Rectangle 2"/>
          <p:cNvSpPr>
            <a:spLocks noGrp="1" noChangeArrowheads="1"/>
          </p:cNvSpPr>
          <p:nvPr>
            <p:ph type="title"/>
          </p:nvPr>
        </p:nvSpPr>
        <p:spPr bwMode="auto">
          <a:xfrm>
            <a:off x="457200" y="3810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02787" name="Rectangle 3"/>
          <p:cNvSpPr>
            <a:spLocks noGrp="1" noChangeArrowheads="1"/>
          </p:cNvSpPr>
          <p:nvPr>
            <p:ph type="body" idx="1"/>
          </p:nvPr>
        </p:nvSpPr>
        <p:spPr bwMode="auto">
          <a:xfrm>
            <a:off x="457200" y="1981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0278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FFFFFF"/>
                  </a:outerShdw>
                </a:effectLst>
                <a:latin typeface="Arial" charset="0"/>
              </a:defRPr>
            </a:lvl1pPr>
          </a:lstStyle>
          <a:p>
            <a:pPr>
              <a:defRPr/>
            </a:pPr>
            <a:endParaRPr lang="en-US"/>
          </a:p>
        </p:txBody>
      </p:sp>
      <p:sp>
        <p:nvSpPr>
          <p:cNvPr id="50278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FFFFFF"/>
                  </a:outerShdw>
                </a:effectLst>
                <a:latin typeface="Arial" charset="0"/>
              </a:defRPr>
            </a:lvl1pPr>
          </a:lstStyle>
          <a:p>
            <a:pPr>
              <a:defRPr/>
            </a:pPr>
            <a:endParaRPr lang="en-US"/>
          </a:p>
        </p:txBody>
      </p:sp>
      <p:sp>
        <p:nvSpPr>
          <p:cNvPr id="50279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FFFFFF"/>
                  </a:outerShdw>
                </a:effectLst>
                <a:latin typeface="Arial" charset="0"/>
              </a:defRPr>
            </a:lvl1pPr>
          </a:lstStyle>
          <a:p>
            <a:pPr>
              <a:defRPr/>
            </a:pPr>
            <a:fld id="{191DC588-8812-4F41-8B92-37F302CECFE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FFFFFF"/>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FFFFFF"/>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FFFFFF"/>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FFFFFF"/>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FFFFFF"/>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FFFFFF"/>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FFFFFF"/>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FFFFFF"/>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FFFFFF"/>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slide" Target="slide8.xml"/><Relationship Id="rId7" Type="http://schemas.openxmlformats.org/officeDocument/2006/relationships/image" Target="../media/image18.jpeg"/><Relationship Id="rId2"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17.gif"/><Relationship Id="rId5" Type="http://schemas.openxmlformats.org/officeDocument/2006/relationships/slide" Target="slide6.xml"/><Relationship Id="rId4" Type="http://schemas.openxmlformats.org/officeDocument/2006/relationships/image" Target="../media/image11.gif"/></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5.gif"/><Relationship Id="rId3" Type="http://schemas.openxmlformats.org/officeDocument/2006/relationships/slide" Target="slide4.xml"/><Relationship Id="rId7" Type="http://schemas.openxmlformats.org/officeDocument/2006/relationships/slide" Target="slide5.xml"/><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slide" Target="slide3.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9.gif"/><Relationship Id="rId5" Type="http://schemas.openxmlformats.org/officeDocument/2006/relationships/slide" Target="slide9.xml"/><Relationship Id="rId4" Type="http://schemas.openxmlformats.org/officeDocument/2006/relationships/image" Target="../media/image8.gif"/></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image" Target="../media/image12.gif"/><Relationship Id="rId3" Type="http://schemas.openxmlformats.org/officeDocument/2006/relationships/slide" Target="slide9.xml"/><Relationship Id="rId7" Type="http://schemas.openxmlformats.org/officeDocument/2006/relationships/slide" Target="slide11.xml"/><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11.gif"/><Relationship Id="rId5" Type="http://schemas.openxmlformats.org/officeDocument/2006/relationships/slide" Target="slide10.xml"/><Relationship Id="rId4" Type="http://schemas.openxmlformats.org/officeDocument/2006/relationships/image" Target="../media/image10.gif"/></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image" Target="../media/image15.gif"/><Relationship Id="rId5" Type="http://schemas.openxmlformats.org/officeDocument/2006/relationships/slide" Target="slide8.xml"/><Relationship Id="rId4" Type="http://schemas.openxmlformats.org/officeDocument/2006/relationships/image" Target="../media/image1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1828800" y="304800"/>
            <a:ext cx="5791200" cy="830263"/>
          </a:xfrm>
          <a:prstGeom prst="rect">
            <a:avLst/>
          </a:prstGeom>
          <a:noFill/>
          <a:ln w="9525">
            <a:noFill/>
            <a:miter lim="800000"/>
            <a:headEnd/>
            <a:tailEnd/>
          </a:ln>
        </p:spPr>
        <p:txBody>
          <a:bodyPr>
            <a:spAutoFit/>
          </a:bodyPr>
          <a:lstStyle/>
          <a:p>
            <a:r>
              <a:rPr lang="en-US">
                <a:latin typeface="Arial" charset="0"/>
              </a:rPr>
              <a:t>     </a:t>
            </a:r>
          </a:p>
          <a:p>
            <a:r>
              <a:rPr lang="en-US">
                <a:latin typeface="Arial" charset="0"/>
              </a:rPr>
              <a:t>                </a:t>
            </a:r>
            <a:r>
              <a:rPr lang="en-US" u="sng">
                <a:latin typeface="Arial" charset="0"/>
              </a:rPr>
              <a:t>Tập làm văn:</a:t>
            </a:r>
          </a:p>
        </p:txBody>
      </p:sp>
      <p:sp>
        <p:nvSpPr>
          <p:cNvPr id="2051" name="Text Box 4"/>
          <p:cNvSpPr txBox="1">
            <a:spLocks noChangeArrowheads="1"/>
          </p:cNvSpPr>
          <p:nvPr/>
        </p:nvSpPr>
        <p:spPr bwMode="auto">
          <a:xfrm>
            <a:off x="3429000" y="1295400"/>
            <a:ext cx="1371600" cy="457200"/>
          </a:xfrm>
          <a:prstGeom prst="rect">
            <a:avLst/>
          </a:prstGeom>
          <a:noFill/>
          <a:ln w="9525">
            <a:noFill/>
            <a:miter lim="800000"/>
            <a:headEnd/>
            <a:tailEnd/>
          </a:ln>
        </p:spPr>
        <p:txBody>
          <a:bodyPr>
            <a:spAutoFit/>
          </a:bodyPr>
          <a:lstStyle/>
          <a:p>
            <a:pPr>
              <a:spcBef>
                <a:spcPct val="50000"/>
              </a:spcBef>
            </a:pPr>
            <a:r>
              <a:rPr lang="en-US">
                <a:solidFill>
                  <a:srgbClr val="FF0000"/>
                </a:solidFill>
                <a:latin typeface="Arial" charset="0"/>
              </a:rPr>
              <a:t>Bài cũ: </a:t>
            </a:r>
          </a:p>
        </p:txBody>
      </p:sp>
      <p:sp>
        <p:nvSpPr>
          <p:cNvPr id="505861" name="Text Box 5"/>
          <p:cNvSpPr txBox="1">
            <a:spLocks noChangeArrowheads="1"/>
          </p:cNvSpPr>
          <p:nvPr/>
        </p:nvSpPr>
        <p:spPr bwMode="auto">
          <a:xfrm>
            <a:off x="685800" y="1828800"/>
            <a:ext cx="7772400" cy="4524375"/>
          </a:xfrm>
          <a:prstGeom prst="rect">
            <a:avLst/>
          </a:prstGeom>
          <a:noFill/>
          <a:ln w="9525">
            <a:noFill/>
            <a:miter lim="800000"/>
            <a:headEnd/>
            <a:tailEnd/>
          </a:ln>
        </p:spPr>
        <p:txBody>
          <a:bodyPr>
            <a:spAutoFit/>
          </a:bodyPr>
          <a:lstStyle/>
          <a:p>
            <a:pPr>
              <a:spcBef>
                <a:spcPct val="50000"/>
              </a:spcBef>
            </a:pPr>
            <a:r>
              <a:rPr lang="en-US">
                <a:latin typeface="Arial" charset="0"/>
              </a:rPr>
              <a:t>Bài văn miêu tả con vật gồm có mấy phần? Nêu nội dung mỗi phần?</a:t>
            </a:r>
          </a:p>
          <a:p>
            <a:pPr>
              <a:spcBef>
                <a:spcPct val="50000"/>
              </a:spcBef>
            </a:pPr>
            <a:r>
              <a:rPr lang="en-US">
                <a:latin typeface="Arial" charset="0"/>
              </a:rPr>
              <a:t> </a:t>
            </a:r>
            <a:r>
              <a:rPr lang="en-US">
                <a:solidFill>
                  <a:srgbClr val="CC00FF"/>
                </a:solidFill>
                <a:latin typeface="Arial" charset="0"/>
              </a:rPr>
              <a:t>Bài văn miêu tả con vật gồm có ba phần.</a:t>
            </a:r>
          </a:p>
          <a:p>
            <a:pPr>
              <a:spcBef>
                <a:spcPct val="50000"/>
              </a:spcBef>
              <a:buFontTx/>
              <a:buChar char="-"/>
            </a:pPr>
            <a:r>
              <a:rPr lang="en-US">
                <a:solidFill>
                  <a:srgbClr val="FF0000"/>
                </a:solidFill>
                <a:latin typeface="Arial" charset="0"/>
              </a:rPr>
              <a:t>Mở bài:</a:t>
            </a:r>
            <a:r>
              <a:rPr lang="en-US">
                <a:latin typeface="Arial" charset="0"/>
              </a:rPr>
              <a:t> giới thiệu con vật sẽ tả.</a:t>
            </a:r>
          </a:p>
          <a:p>
            <a:pPr>
              <a:spcBef>
                <a:spcPct val="50000"/>
              </a:spcBef>
            </a:pPr>
            <a:r>
              <a:rPr lang="en-US">
                <a:solidFill>
                  <a:srgbClr val="FF0000"/>
                </a:solidFill>
                <a:latin typeface="Arial" charset="0"/>
              </a:rPr>
              <a:t>-Thân bài:</a:t>
            </a:r>
            <a:r>
              <a:rPr lang="en-US">
                <a:latin typeface="Arial" charset="0"/>
              </a:rPr>
              <a:t> </a:t>
            </a:r>
          </a:p>
          <a:p>
            <a:pPr>
              <a:spcBef>
                <a:spcPct val="50000"/>
              </a:spcBef>
              <a:buFontTx/>
              <a:buChar char="•"/>
            </a:pPr>
            <a:r>
              <a:rPr lang="en-US">
                <a:latin typeface="Arial" charset="0"/>
              </a:rPr>
              <a:t>Tả hình dáng</a:t>
            </a:r>
          </a:p>
          <a:p>
            <a:pPr>
              <a:spcBef>
                <a:spcPct val="50000"/>
              </a:spcBef>
              <a:buFontTx/>
              <a:buChar char="•"/>
            </a:pPr>
            <a:r>
              <a:rPr lang="en-US">
                <a:latin typeface="Arial" charset="0"/>
              </a:rPr>
              <a:t>Tảthói quen hoạt động và một vài hoạt động chính của con vật.</a:t>
            </a:r>
          </a:p>
          <a:p>
            <a:pPr>
              <a:spcBef>
                <a:spcPct val="50000"/>
              </a:spcBef>
            </a:pPr>
            <a:r>
              <a:rPr lang="en-US">
                <a:solidFill>
                  <a:srgbClr val="FF0000"/>
                </a:solidFill>
                <a:latin typeface="Arial" charset="0"/>
              </a:rPr>
              <a:t>-Kết luận:</a:t>
            </a:r>
            <a:r>
              <a:rPr lang="en-US">
                <a:latin typeface="Arial" charset="0"/>
              </a:rPr>
              <a:t> Nêu cảm nghĩ đối với con vật</a:t>
            </a:r>
          </a:p>
        </p:txBody>
      </p:sp>
      <p:sp>
        <p:nvSpPr>
          <p:cNvPr id="505864" name="Text Box 8"/>
          <p:cNvSpPr txBox="1">
            <a:spLocks noChangeArrowheads="1"/>
          </p:cNvSpPr>
          <p:nvPr/>
        </p:nvSpPr>
        <p:spPr bwMode="auto">
          <a:xfrm>
            <a:off x="1295400" y="1981200"/>
            <a:ext cx="7086600" cy="457200"/>
          </a:xfrm>
          <a:prstGeom prst="rect">
            <a:avLst/>
          </a:prstGeom>
          <a:noFill/>
          <a:ln w="9525">
            <a:noFill/>
            <a:miter lim="800000"/>
            <a:headEnd/>
            <a:tailEnd/>
          </a:ln>
        </p:spPr>
        <p:txBody>
          <a:bodyPr>
            <a:spAutoFit/>
          </a:bodyPr>
          <a:lstStyle/>
          <a:p>
            <a:pPr>
              <a:spcBef>
                <a:spcPct val="50000"/>
              </a:spcBef>
            </a:pPr>
            <a:r>
              <a:rPr lang="en-US">
                <a:latin typeface="Arial" charset="0"/>
              </a:rPr>
              <a:t>Đọc lại dàn ý chi tiết tả một vật nuôi trong nhà.</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nodeType="clickEffect">
                                  <p:stCondLst>
                                    <p:cond delay="0"/>
                                  </p:stCondLst>
                                  <p:childTnLst>
                                    <p:set>
                                      <p:cBhvr>
                                        <p:cTn id="6" dur="1" fill="hold">
                                          <p:stCondLst>
                                            <p:cond delay="0"/>
                                          </p:stCondLst>
                                        </p:cTn>
                                        <p:tgtEl>
                                          <p:spTgt spid="505861">
                                            <p:txEl>
                                              <p:pRg st="0" end="0"/>
                                            </p:txEl>
                                          </p:spTgt>
                                        </p:tgtEl>
                                        <p:attrNameLst>
                                          <p:attrName>style.visibility</p:attrName>
                                        </p:attrNameLst>
                                      </p:cBhvr>
                                      <p:to>
                                        <p:strVal val="visible"/>
                                      </p:to>
                                    </p:set>
                                    <p:animEffect transition="in" filter="blinds(vertical)">
                                      <p:cBhvr>
                                        <p:cTn id="7" dur="500"/>
                                        <p:tgtEl>
                                          <p:spTgt spid="50586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7" presetClass="entr" presetSubtype="2" fill="hold" nodeType="clickEffect">
                                  <p:stCondLst>
                                    <p:cond delay="0"/>
                                  </p:stCondLst>
                                  <p:childTnLst>
                                    <p:set>
                                      <p:cBhvr>
                                        <p:cTn id="11" dur="1" fill="hold">
                                          <p:stCondLst>
                                            <p:cond delay="0"/>
                                          </p:stCondLst>
                                        </p:cTn>
                                        <p:tgtEl>
                                          <p:spTgt spid="505861">
                                            <p:txEl>
                                              <p:pRg st="1" end="1"/>
                                            </p:txEl>
                                          </p:spTgt>
                                        </p:tgtEl>
                                        <p:attrNameLst>
                                          <p:attrName>style.visibility</p:attrName>
                                        </p:attrNameLst>
                                      </p:cBhvr>
                                      <p:to>
                                        <p:strVal val="visible"/>
                                      </p:to>
                                    </p:set>
                                    <p:anim calcmode="lin" valueType="num">
                                      <p:cBhvr additive="base">
                                        <p:cTn id="12" dur="2000" fill="hold"/>
                                        <p:tgtEl>
                                          <p:spTgt spid="505861">
                                            <p:txEl>
                                              <p:pRg st="1" end="1"/>
                                            </p:txEl>
                                          </p:spTgt>
                                        </p:tgtEl>
                                        <p:attrNameLst>
                                          <p:attrName>ppt_x</p:attrName>
                                        </p:attrNameLst>
                                      </p:cBhvr>
                                      <p:tavLst>
                                        <p:tav tm="0">
                                          <p:val>
                                            <p:strVal val="1+#ppt_w/2"/>
                                          </p:val>
                                        </p:tav>
                                        <p:tav tm="100000">
                                          <p:val>
                                            <p:strVal val="#ppt_x"/>
                                          </p:val>
                                        </p:tav>
                                      </p:tavLst>
                                    </p:anim>
                                    <p:anim calcmode="lin" valueType="num">
                                      <p:cBhvr additive="base">
                                        <p:cTn id="13" dur="2000" fill="hold"/>
                                        <p:tgtEl>
                                          <p:spTgt spid="505861">
                                            <p:txEl>
                                              <p:pRg st="1" end="1"/>
                                            </p:txEl>
                                          </p:spTgt>
                                        </p:tgtEl>
                                        <p:attrNameLst>
                                          <p:attrName>ppt_y</p:attrName>
                                        </p:attrNameLst>
                                      </p:cBhvr>
                                      <p:tavLst>
                                        <p:tav tm="0">
                                          <p:val>
                                            <p:strVal val="#ppt_y"/>
                                          </p:val>
                                        </p:tav>
                                        <p:tav tm="100000">
                                          <p:val>
                                            <p:strVal val="#ppt_y"/>
                                          </p:val>
                                        </p:tav>
                                      </p:tavLst>
                                    </p:anim>
                                  </p:childTnLst>
                                </p:cTn>
                              </p:par>
                              <p:par>
                                <p:cTn id="14" presetID="7" presetClass="entr" presetSubtype="2" fill="hold" nodeType="withEffect">
                                  <p:stCondLst>
                                    <p:cond delay="0"/>
                                  </p:stCondLst>
                                  <p:childTnLst>
                                    <p:set>
                                      <p:cBhvr>
                                        <p:cTn id="15" dur="1" fill="hold">
                                          <p:stCondLst>
                                            <p:cond delay="0"/>
                                          </p:stCondLst>
                                        </p:cTn>
                                        <p:tgtEl>
                                          <p:spTgt spid="505861">
                                            <p:txEl>
                                              <p:pRg st="2" end="2"/>
                                            </p:txEl>
                                          </p:spTgt>
                                        </p:tgtEl>
                                        <p:attrNameLst>
                                          <p:attrName>style.visibility</p:attrName>
                                        </p:attrNameLst>
                                      </p:cBhvr>
                                      <p:to>
                                        <p:strVal val="visible"/>
                                      </p:to>
                                    </p:set>
                                    <p:anim calcmode="lin" valueType="num">
                                      <p:cBhvr additive="base">
                                        <p:cTn id="16" dur="2000" fill="hold"/>
                                        <p:tgtEl>
                                          <p:spTgt spid="505861">
                                            <p:txEl>
                                              <p:pRg st="2" end="2"/>
                                            </p:txEl>
                                          </p:spTgt>
                                        </p:tgtEl>
                                        <p:attrNameLst>
                                          <p:attrName>ppt_x</p:attrName>
                                        </p:attrNameLst>
                                      </p:cBhvr>
                                      <p:tavLst>
                                        <p:tav tm="0">
                                          <p:val>
                                            <p:strVal val="1+#ppt_w/2"/>
                                          </p:val>
                                        </p:tav>
                                        <p:tav tm="100000">
                                          <p:val>
                                            <p:strVal val="#ppt_x"/>
                                          </p:val>
                                        </p:tav>
                                      </p:tavLst>
                                    </p:anim>
                                    <p:anim calcmode="lin" valueType="num">
                                      <p:cBhvr additive="base">
                                        <p:cTn id="17" dur="2000" fill="hold"/>
                                        <p:tgtEl>
                                          <p:spTgt spid="505861">
                                            <p:txEl>
                                              <p:pRg st="2" end="2"/>
                                            </p:txEl>
                                          </p:spTgt>
                                        </p:tgtEl>
                                        <p:attrNameLst>
                                          <p:attrName>ppt_y</p:attrName>
                                        </p:attrNameLst>
                                      </p:cBhvr>
                                      <p:tavLst>
                                        <p:tav tm="0">
                                          <p:val>
                                            <p:strVal val="#ppt_y"/>
                                          </p:val>
                                        </p:tav>
                                        <p:tav tm="100000">
                                          <p:val>
                                            <p:strVal val="#ppt_y"/>
                                          </p:val>
                                        </p:tav>
                                      </p:tavLst>
                                    </p:anim>
                                  </p:childTnLst>
                                </p:cTn>
                              </p:par>
                              <p:par>
                                <p:cTn id="18" presetID="7" presetClass="entr" presetSubtype="2" fill="hold" nodeType="withEffect">
                                  <p:stCondLst>
                                    <p:cond delay="0"/>
                                  </p:stCondLst>
                                  <p:childTnLst>
                                    <p:set>
                                      <p:cBhvr>
                                        <p:cTn id="19" dur="1" fill="hold">
                                          <p:stCondLst>
                                            <p:cond delay="0"/>
                                          </p:stCondLst>
                                        </p:cTn>
                                        <p:tgtEl>
                                          <p:spTgt spid="505861">
                                            <p:txEl>
                                              <p:pRg st="3" end="3"/>
                                            </p:txEl>
                                          </p:spTgt>
                                        </p:tgtEl>
                                        <p:attrNameLst>
                                          <p:attrName>style.visibility</p:attrName>
                                        </p:attrNameLst>
                                      </p:cBhvr>
                                      <p:to>
                                        <p:strVal val="visible"/>
                                      </p:to>
                                    </p:set>
                                    <p:anim calcmode="lin" valueType="num">
                                      <p:cBhvr additive="base">
                                        <p:cTn id="20" dur="2000" fill="hold"/>
                                        <p:tgtEl>
                                          <p:spTgt spid="505861">
                                            <p:txEl>
                                              <p:pRg st="3" end="3"/>
                                            </p:txEl>
                                          </p:spTgt>
                                        </p:tgtEl>
                                        <p:attrNameLst>
                                          <p:attrName>ppt_x</p:attrName>
                                        </p:attrNameLst>
                                      </p:cBhvr>
                                      <p:tavLst>
                                        <p:tav tm="0">
                                          <p:val>
                                            <p:strVal val="1+#ppt_w/2"/>
                                          </p:val>
                                        </p:tav>
                                        <p:tav tm="100000">
                                          <p:val>
                                            <p:strVal val="#ppt_x"/>
                                          </p:val>
                                        </p:tav>
                                      </p:tavLst>
                                    </p:anim>
                                    <p:anim calcmode="lin" valueType="num">
                                      <p:cBhvr additive="base">
                                        <p:cTn id="21" dur="2000" fill="hold"/>
                                        <p:tgtEl>
                                          <p:spTgt spid="505861">
                                            <p:txEl>
                                              <p:pRg st="3" end="3"/>
                                            </p:txEl>
                                          </p:spTgt>
                                        </p:tgtEl>
                                        <p:attrNameLst>
                                          <p:attrName>ppt_y</p:attrName>
                                        </p:attrNameLst>
                                      </p:cBhvr>
                                      <p:tavLst>
                                        <p:tav tm="0">
                                          <p:val>
                                            <p:strVal val="#ppt_y"/>
                                          </p:val>
                                        </p:tav>
                                        <p:tav tm="100000">
                                          <p:val>
                                            <p:strVal val="#ppt_y"/>
                                          </p:val>
                                        </p:tav>
                                      </p:tavLst>
                                    </p:anim>
                                  </p:childTnLst>
                                </p:cTn>
                              </p:par>
                              <p:par>
                                <p:cTn id="22" presetID="7" presetClass="entr" presetSubtype="2" fill="hold" nodeType="withEffect">
                                  <p:stCondLst>
                                    <p:cond delay="0"/>
                                  </p:stCondLst>
                                  <p:childTnLst>
                                    <p:set>
                                      <p:cBhvr>
                                        <p:cTn id="23" dur="1" fill="hold">
                                          <p:stCondLst>
                                            <p:cond delay="0"/>
                                          </p:stCondLst>
                                        </p:cTn>
                                        <p:tgtEl>
                                          <p:spTgt spid="505861">
                                            <p:txEl>
                                              <p:pRg st="4" end="4"/>
                                            </p:txEl>
                                          </p:spTgt>
                                        </p:tgtEl>
                                        <p:attrNameLst>
                                          <p:attrName>style.visibility</p:attrName>
                                        </p:attrNameLst>
                                      </p:cBhvr>
                                      <p:to>
                                        <p:strVal val="visible"/>
                                      </p:to>
                                    </p:set>
                                    <p:anim calcmode="lin" valueType="num">
                                      <p:cBhvr additive="base">
                                        <p:cTn id="24" dur="2000" fill="hold"/>
                                        <p:tgtEl>
                                          <p:spTgt spid="505861">
                                            <p:txEl>
                                              <p:pRg st="4" end="4"/>
                                            </p:txEl>
                                          </p:spTgt>
                                        </p:tgtEl>
                                        <p:attrNameLst>
                                          <p:attrName>ppt_x</p:attrName>
                                        </p:attrNameLst>
                                      </p:cBhvr>
                                      <p:tavLst>
                                        <p:tav tm="0">
                                          <p:val>
                                            <p:strVal val="1+#ppt_w/2"/>
                                          </p:val>
                                        </p:tav>
                                        <p:tav tm="100000">
                                          <p:val>
                                            <p:strVal val="#ppt_x"/>
                                          </p:val>
                                        </p:tav>
                                      </p:tavLst>
                                    </p:anim>
                                    <p:anim calcmode="lin" valueType="num">
                                      <p:cBhvr additive="base">
                                        <p:cTn id="25" dur="2000" fill="hold"/>
                                        <p:tgtEl>
                                          <p:spTgt spid="505861">
                                            <p:txEl>
                                              <p:pRg st="4" end="4"/>
                                            </p:txEl>
                                          </p:spTgt>
                                        </p:tgtEl>
                                        <p:attrNameLst>
                                          <p:attrName>ppt_y</p:attrName>
                                        </p:attrNameLst>
                                      </p:cBhvr>
                                      <p:tavLst>
                                        <p:tav tm="0">
                                          <p:val>
                                            <p:strVal val="#ppt_y"/>
                                          </p:val>
                                        </p:tav>
                                        <p:tav tm="100000">
                                          <p:val>
                                            <p:strVal val="#ppt_y"/>
                                          </p:val>
                                        </p:tav>
                                      </p:tavLst>
                                    </p:anim>
                                  </p:childTnLst>
                                </p:cTn>
                              </p:par>
                              <p:par>
                                <p:cTn id="26" presetID="7" presetClass="entr" presetSubtype="2" fill="hold" nodeType="withEffect">
                                  <p:stCondLst>
                                    <p:cond delay="0"/>
                                  </p:stCondLst>
                                  <p:childTnLst>
                                    <p:set>
                                      <p:cBhvr>
                                        <p:cTn id="27" dur="1" fill="hold">
                                          <p:stCondLst>
                                            <p:cond delay="0"/>
                                          </p:stCondLst>
                                        </p:cTn>
                                        <p:tgtEl>
                                          <p:spTgt spid="505861">
                                            <p:txEl>
                                              <p:pRg st="5" end="5"/>
                                            </p:txEl>
                                          </p:spTgt>
                                        </p:tgtEl>
                                        <p:attrNameLst>
                                          <p:attrName>style.visibility</p:attrName>
                                        </p:attrNameLst>
                                      </p:cBhvr>
                                      <p:to>
                                        <p:strVal val="visible"/>
                                      </p:to>
                                    </p:set>
                                    <p:anim calcmode="lin" valueType="num">
                                      <p:cBhvr additive="base">
                                        <p:cTn id="28" dur="2000" fill="hold"/>
                                        <p:tgtEl>
                                          <p:spTgt spid="505861">
                                            <p:txEl>
                                              <p:pRg st="5" end="5"/>
                                            </p:txEl>
                                          </p:spTgt>
                                        </p:tgtEl>
                                        <p:attrNameLst>
                                          <p:attrName>ppt_x</p:attrName>
                                        </p:attrNameLst>
                                      </p:cBhvr>
                                      <p:tavLst>
                                        <p:tav tm="0">
                                          <p:val>
                                            <p:strVal val="1+#ppt_w/2"/>
                                          </p:val>
                                        </p:tav>
                                        <p:tav tm="100000">
                                          <p:val>
                                            <p:strVal val="#ppt_x"/>
                                          </p:val>
                                        </p:tav>
                                      </p:tavLst>
                                    </p:anim>
                                    <p:anim calcmode="lin" valueType="num">
                                      <p:cBhvr additive="base">
                                        <p:cTn id="29" dur="2000" fill="hold"/>
                                        <p:tgtEl>
                                          <p:spTgt spid="505861">
                                            <p:txEl>
                                              <p:pRg st="5" end="5"/>
                                            </p:txEl>
                                          </p:spTgt>
                                        </p:tgtEl>
                                        <p:attrNameLst>
                                          <p:attrName>ppt_y</p:attrName>
                                        </p:attrNameLst>
                                      </p:cBhvr>
                                      <p:tavLst>
                                        <p:tav tm="0">
                                          <p:val>
                                            <p:strVal val="#ppt_y"/>
                                          </p:val>
                                        </p:tav>
                                        <p:tav tm="100000">
                                          <p:val>
                                            <p:strVal val="#ppt_y"/>
                                          </p:val>
                                        </p:tav>
                                      </p:tavLst>
                                    </p:anim>
                                  </p:childTnLst>
                                </p:cTn>
                              </p:par>
                              <p:par>
                                <p:cTn id="30" presetID="7" presetClass="entr" presetSubtype="2" fill="hold" nodeType="withEffect">
                                  <p:stCondLst>
                                    <p:cond delay="0"/>
                                  </p:stCondLst>
                                  <p:childTnLst>
                                    <p:set>
                                      <p:cBhvr>
                                        <p:cTn id="31" dur="1" fill="hold">
                                          <p:stCondLst>
                                            <p:cond delay="0"/>
                                          </p:stCondLst>
                                        </p:cTn>
                                        <p:tgtEl>
                                          <p:spTgt spid="505861">
                                            <p:txEl>
                                              <p:pRg st="6" end="6"/>
                                            </p:txEl>
                                          </p:spTgt>
                                        </p:tgtEl>
                                        <p:attrNameLst>
                                          <p:attrName>style.visibility</p:attrName>
                                        </p:attrNameLst>
                                      </p:cBhvr>
                                      <p:to>
                                        <p:strVal val="visible"/>
                                      </p:to>
                                    </p:set>
                                    <p:anim calcmode="lin" valueType="num">
                                      <p:cBhvr additive="base">
                                        <p:cTn id="32" dur="2000" fill="hold"/>
                                        <p:tgtEl>
                                          <p:spTgt spid="505861">
                                            <p:txEl>
                                              <p:pRg st="6" end="6"/>
                                            </p:txEl>
                                          </p:spTgt>
                                        </p:tgtEl>
                                        <p:attrNameLst>
                                          <p:attrName>ppt_x</p:attrName>
                                        </p:attrNameLst>
                                      </p:cBhvr>
                                      <p:tavLst>
                                        <p:tav tm="0">
                                          <p:val>
                                            <p:strVal val="1+#ppt_w/2"/>
                                          </p:val>
                                        </p:tav>
                                        <p:tav tm="100000">
                                          <p:val>
                                            <p:strVal val="#ppt_x"/>
                                          </p:val>
                                        </p:tav>
                                      </p:tavLst>
                                    </p:anim>
                                    <p:anim calcmode="lin" valueType="num">
                                      <p:cBhvr additive="base">
                                        <p:cTn id="33" dur="2000" fill="hold"/>
                                        <p:tgtEl>
                                          <p:spTgt spid="505861">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4" presetClass="exit" presetSubtype="16" fill="hold" grpId="0" nodeType="clickEffect">
                                  <p:stCondLst>
                                    <p:cond delay="0"/>
                                  </p:stCondLst>
                                  <p:childTnLst>
                                    <p:animEffect transition="out" filter="box(in)">
                                      <p:cBhvr>
                                        <p:cTn id="37" dur="500"/>
                                        <p:tgtEl>
                                          <p:spTgt spid="505861">
                                            <p:txEl>
                                              <p:pRg st="0" end="0"/>
                                            </p:txEl>
                                          </p:spTgt>
                                        </p:tgtEl>
                                      </p:cBhvr>
                                    </p:animEffect>
                                    <p:set>
                                      <p:cBhvr>
                                        <p:cTn id="38" dur="1" fill="hold">
                                          <p:stCondLst>
                                            <p:cond delay="499"/>
                                          </p:stCondLst>
                                        </p:cTn>
                                        <p:tgtEl>
                                          <p:spTgt spid="505861">
                                            <p:txEl>
                                              <p:pRg st="0" end="0"/>
                                            </p:txEl>
                                          </p:spTgt>
                                        </p:tgtEl>
                                        <p:attrNameLst>
                                          <p:attrName>style.visibility</p:attrName>
                                        </p:attrNameLst>
                                      </p:cBhvr>
                                      <p:to>
                                        <p:strVal val="hidden"/>
                                      </p:to>
                                    </p:set>
                                  </p:childTnLst>
                                </p:cTn>
                              </p:par>
                              <p:par>
                                <p:cTn id="39" presetID="4" presetClass="exit" presetSubtype="16" fill="hold" grpId="0" nodeType="withEffect">
                                  <p:stCondLst>
                                    <p:cond delay="0"/>
                                  </p:stCondLst>
                                  <p:childTnLst>
                                    <p:animEffect transition="out" filter="box(in)">
                                      <p:cBhvr>
                                        <p:cTn id="40" dur="500"/>
                                        <p:tgtEl>
                                          <p:spTgt spid="505861">
                                            <p:txEl>
                                              <p:pRg st="1" end="1"/>
                                            </p:txEl>
                                          </p:spTgt>
                                        </p:tgtEl>
                                      </p:cBhvr>
                                    </p:animEffect>
                                    <p:set>
                                      <p:cBhvr>
                                        <p:cTn id="41" dur="1" fill="hold">
                                          <p:stCondLst>
                                            <p:cond delay="499"/>
                                          </p:stCondLst>
                                        </p:cTn>
                                        <p:tgtEl>
                                          <p:spTgt spid="505861">
                                            <p:txEl>
                                              <p:pRg st="1" end="1"/>
                                            </p:txEl>
                                          </p:spTgt>
                                        </p:tgtEl>
                                        <p:attrNameLst>
                                          <p:attrName>style.visibility</p:attrName>
                                        </p:attrNameLst>
                                      </p:cBhvr>
                                      <p:to>
                                        <p:strVal val="hidden"/>
                                      </p:to>
                                    </p:set>
                                  </p:childTnLst>
                                </p:cTn>
                              </p:par>
                              <p:par>
                                <p:cTn id="42" presetID="4" presetClass="exit" presetSubtype="16" fill="hold" grpId="0" nodeType="withEffect">
                                  <p:stCondLst>
                                    <p:cond delay="0"/>
                                  </p:stCondLst>
                                  <p:childTnLst>
                                    <p:animEffect transition="out" filter="box(in)">
                                      <p:cBhvr>
                                        <p:cTn id="43" dur="500"/>
                                        <p:tgtEl>
                                          <p:spTgt spid="505861">
                                            <p:txEl>
                                              <p:pRg st="2" end="2"/>
                                            </p:txEl>
                                          </p:spTgt>
                                        </p:tgtEl>
                                      </p:cBhvr>
                                    </p:animEffect>
                                    <p:set>
                                      <p:cBhvr>
                                        <p:cTn id="44" dur="1" fill="hold">
                                          <p:stCondLst>
                                            <p:cond delay="499"/>
                                          </p:stCondLst>
                                        </p:cTn>
                                        <p:tgtEl>
                                          <p:spTgt spid="505861">
                                            <p:txEl>
                                              <p:pRg st="2" end="2"/>
                                            </p:txEl>
                                          </p:spTgt>
                                        </p:tgtEl>
                                        <p:attrNameLst>
                                          <p:attrName>style.visibility</p:attrName>
                                        </p:attrNameLst>
                                      </p:cBhvr>
                                      <p:to>
                                        <p:strVal val="hidden"/>
                                      </p:to>
                                    </p:set>
                                  </p:childTnLst>
                                </p:cTn>
                              </p:par>
                              <p:par>
                                <p:cTn id="45" presetID="4" presetClass="exit" presetSubtype="16" fill="hold" grpId="0" nodeType="withEffect">
                                  <p:stCondLst>
                                    <p:cond delay="0"/>
                                  </p:stCondLst>
                                  <p:childTnLst>
                                    <p:animEffect transition="out" filter="box(in)">
                                      <p:cBhvr>
                                        <p:cTn id="46" dur="500"/>
                                        <p:tgtEl>
                                          <p:spTgt spid="505861">
                                            <p:txEl>
                                              <p:pRg st="3" end="3"/>
                                            </p:txEl>
                                          </p:spTgt>
                                        </p:tgtEl>
                                      </p:cBhvr>
                                    </p:animEffect>
                                    <p:set>
                                      <p:cBhvr>
                                        <p:cTn id="47" dur="1" fill="hold">
                                          <p:stCondLst>
                                            <p:cond delay="499"/>
                                          </p:stCondLst>
                                        </p:cTn>
                                        <p:tgtEl>
                                          <p:spTgt spid="505861">
                                            <p:txEl>
                                              <p:pRg st="3" end="3"/>
                                            </p:txEl>
                                          </p:spTgt>
                                        </p:tgtEl>
                                        <p:attrNameLst>
                                          <p:attrName>style.visibility</p:attrName>
                                        </p:attrNameLst>
                                      </p:cBhvr>
                                      <p:to>
                                        <p:strVal val="hidden"/>
                                      </p:to>
                                    </p:set>
                                  </p:childTnLst>
                                </p:cTn>
                              </p:par>
                              <p:par>
                                <p:cTn id="48" presetID="4" presetClass="exit" presetSubtype="16" fill="hold" grpId="0" nodeType="withEffect">
                                  <p:stCondLst>
                                    <p:cond delay="0"/>
                                  </p:stCondLst>
                                  <p:childTnLst>
                                    <p:animEffect transition="out" filter="box(in)">
                                      <p:cBhvr>
                                        <p:cTn id="49" dur="500"/>
                                        <p:tgtEl>
                                          <p:spTgt spid="505861">
                                            <p:txEl>
                                              <p:pRg st="4" end="4"/>
                                            </p:txEl>
                                          </p:spTgt>
                                        </p:tgtEl>
                                      </p:cBhvr>
                                    </p:animEffect>
                                    <p:set>
                                      <p:cBhvr>
                                        <p:cTn id="50" dur="1" fill="hold">
                                          <p:stCondLst>
                                            <p:cond delay="499"/>
                                          </p:stCondLst>
                                        </p:cTn>
                                        <p:tgtEl>
                                          <p:spTgt spid="505861">
                                            <p:txEl>
                                              <p:pRg st="4" end="4"/>
                                            </p:txEl>
                                          </p:spTgt>
                                        </p:tgtEl>
                                        <p:attrNameLst>
                                          <p:attrName>style.visibility</p:attrName>
                                        </p:attrNameLst>
                                      </p:cBhvr>
                                      <p:to>
                                        <p:strVal val="hidden"/>
                                      </p:to>
                                    </p:set>
                                  </p:childTnLst>
                                </p:cTn>
                              </p:par>
                              <p:par>
                                <p:cTn id="51" presetID="4" presetClass="exit" presetSubtype="16" fill="hold" grpId="0" nodeType="withEffect">
                                  <p:stCondLst>
                                    <p:cond delay="0"/>
                                  </p:stCondLst>
                                  <p:childTnLst>
                                    <p:animEffect transition="out" filter="box(in)">
                                      <p:cBhvr>
                                        <p:cTn id="52" dur="500"/>
                                        <p:tgtEl>
                                          <p:spTgt spid="505861">
                                            <p:txEl>
                                              <p:pRg st="5" end="5"/>
                                            </p:txEl>
                                          </p:spTgt>
                                        </p:tgtEl>
                                      </p:cBhvr>
                                    </p:animEffect>
                                    <p:set>
                                      <p:cBhvr>
                                        <p:cTn id="53" dur="1" fill="hold">
                                          <p:stCondLst>
                                            <p:cond delay="499"/>
                                          </p:stCondLst>
                                        </p:cTn>
                                        <p:tgtEl>
                                          <p:spTgt spid="505861">
                                            <p:txEl>
                                              <p:pRg st="5" end="5"/>
                                            </p:txEl>
                                          </p:spTgt>
                                        </p:tgtEl>
                                        <p:attrNameLst>
                                          <p:attrName>style.visibility</p:attrName>
                                        </p:attrNameLst>
                                      </p:cBhvr>
                                      <p:to>
                                        <p:strVal val="hidden"/>
                                      </p:to>
                                    </p:set>
                                  </p:childTnLst>
                                </p:cTn>
                              </p:par>
                              <p:par>
                                <p:cTn id="54" presetID="4" presetClass="exit" presetSubtype="16" fill="hold" grpId="0" nodeType="withEffect">
                                  <p:stCondLst>
                                    <p:cond delay="0"/>
                                  </p:stCondLst>
                                  <p:childTnLst>
                                    <p:animEffect transition="out" filter="box(in)">
                                      <p:cBhvr>
                                        <p:cTn id="55" dur="500"/>
                                        <p:tgtEl>
                                          <p:spTgt spid="505861">
                                            <p:txEl>
                                              <p:pRg st="6" end="6"/>
                                            </p:txEl>
                                          </p:spTgt>
                                        </p:tgtEl>
                                      </p:cBhvr>
                                    </p:animEffect>
                                    <p:set>
                                      <p:cBhvr>
                                        <p:cTn id="56" dur="1" fill="hold">
                                          <p:stCondLst>
                                            <p:cond delay="499"/>
                                          </p:stCondLst>
                                        </p:cTn>
                                        <p:tgtEl>
                                          <p:spTgt spid="505861">
                                            <p:txEl>
                                              <p:pRg st="6" end="6"/>
                                            </p:txEl>
                                          </p:spTgt>
                                        </p:tgtEl>
                                        <p:attrNameLst>
                                          <p:attrName>style.visibility</p:attrName>
                                        </p:attrNameLst>
                                      </p:cBhvr>
                                      <p:to>
                                        <p:strVal val="hidden"/>
                                      </p:to>
                                    </p:set>
                                  </p:childTnLst>
                                </p:cTn>
                              </p:par>
                            </p:childTnLst>
                          </p:cTn>
                        </p:par>
                        <p:par>
                          <p:cTn id="57" fill="hold" nodeType="afterGroup">
                            <p:stCondLst>
                              <p:cond delay="500"/>
                            </p:stCondLst>
                            <p:childTnLst>
                              <p:par>
                                <p:cTn id="58" presetID="3" presetClass="entr" presetSubtype="5" fill="hold" grpId="0" nodeType="afterEffect">
                                  <p:stCondLst>
                                    <p:cond delay="0"/>
                                  </p:stCondLst>
                                  <p:childTnLst>
                                    <p:set>
                                      <p:cBhvr>
                                        <p:cTn id="59" dur="1" fill="hold">
                                          <p:stCondLst>
                                            <p:cond delay="0"/>
                                          </p:stCondLst>
                                        </p:cTn>
                                        <p:tgtEl>
                                          <p:spTgt spid="505864"/>
                                        </p:tgtEl>
                                        <p:attrNameLst>
                                          <p:attrName>style.visibility</p:attrName>
                                        </p:attrNameLst>
                                      </p:cBhvr>
                                      <p:to>
                                        <p:strVal val="visible"/>
                                      </p:to>
                                    </p:set>
                                    <p:animEffect transition="in" filter="blinds(vertical)">
                                      <p:cBhvr>
                                        <p:cTn id="60" dur="500"/>
                                        <p:tgtEl>
                                          <p:spTgt spid="5058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5861" grpId="0" build="allAtOnce"/>
      <p:bldP spid="50586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04" name="Picture 4" descr="con chó"/>
          <p:cNvPicPr>
            <a:picLocks noChangeAspect="1" noChangeArrowheads="1"/>
          </p:cNvPicPr>
          <p:nvPr/>
        </p:nvPicPr>
        <p:blipFill>
          <a:blip r:embed="rId2"/>
          <a:srcRect/>
          <a:stretch>
            <a:fillRect/>
          </a:stretch>
        </p:blipFill>
        <p:spPr bwMode="auto">
          <a:xfrm>
            <a:off x="0" y="2743200"/>
            <a:ext cx="4419600" cy="3733800"/>
          </a:xfrm>
          <a:prstGeom prst="rect">
            <a:avLst/>
          </a:prstGeom>
          <a:noFill/>
          <a:ln w="9525">
            <a:noFill/>
            <a:miter lim="800000"/>
            <a:headEnd/>
            <a:tailEnd/>
          </a:ln>
        </p:spPr>
      </p:pic>
      <p:pic>
        <p:nvPicPr>
          <p:cNvPr id="11267" name="Picture 7" descr="a">
            <a:hlinkClick r:id="rId3" action="ppaction://hlinksldjump"/>
          </p:cNvPr>
          <p:cNvPicPr>
            <a:picLocks noChangeAspect="1" noChangeArrowheads="1" noCrop="1"/>
          </p:cNvPicPr>
          <p:nvPr/>
        </p:nvPicPr>
        <p:blipFill>
          <a:blip r:embed="rId4"/>
          <a:srcRect/>
          <a:stretch>
            <a:fillRect/>
          </a:stretch>
        </p:blipFill>
        <p:spPr bwMode="auto">
          <a:xfrm>
            <a:off x="304800" y="0"/>
            <a:ext cx="457200" cy="457200"/>
          </a:xfrm>
          <a:prstGeom prst="rect">
            <a:avLst/>
          </a:prstGeom>
          <a:noFill/>
          <a:ln w="9525">
            <a:noFill/>
            <a:miter lim="800000"/>
            <a:headEnd/>
            <a:tailEnd/>
          </a:ln>
        </p:spPr>
      </p:pic>
      <p:pic>
        <p:nvPicPr>
          <p:cNvPr id="11268" name="Picture 8" descr="w">
            <a:hlinkClick r:id="rId5" action="ppaction://hlinksldjump"/>
          </p:cNvPr>
          <p:cNvPicPr>
            <a:picLocks noChangeAspect="1" noChangeArrowheads="1" noCrop="1"/>
          </p:cNvPicPr>
          <p:nvPr/>
        </p:nvPicPr>
        <p:blipFill>
          <a:blip r:embed="rId6"/>
          <a:srcRect/>
          <a:stretch>
            <a:fillRect/>
          </a:stretch>
        </p:blipFill>
        <p:spPr bwMode="auto">
          <a:xfrm>
            <a:off x="8153400" y="6400800"/>
            <a:ext cx="457200" cy="457200"/>
          </a:xfrm>
          <a:prstGeom prst="rect">
            <a:avLst/>
          </a:prstGeom>
          <a:noFill/>
          <a:ln w="9525">
            <a:noFill/>
            <a:miter lim="800000"/>
            <a:headEnd/>
            <a:tailEnd/>
          </a:ln>
        </p:spPr>
      </p:pic>
      <p:pic>
        <p:nvPicPr>
          <p:cNvPr id="512009" name="Picture 9" descr="con chó"/>
          <p:cNvPicPr>
            <a:picLocks noChangeAspect="1" noChangeArrowheads="1"/>
          </p:cNvPicPr>
          <p:nvPr/>
        </p:nvPicPr>
        <p:blipFill>
          <a:blip r:embed="rId7"/>
          <a:srcRect/>
          <a:stretch>
            <a:fillRect/>
          </a:stretch>
        </p:blipFill>
        <p:spPr bwMode="auto">
          <a:xfrm>
            <a:off x="4419600" y="2743200"/>
            <a:ext cx="4343400" cy="3733800"/>
          </a:xfrm>
          <a:prstGeom prst="rect">
            <a:avLst/>
          </a:prstGeom>
          <a:noFill/>
          <a:ln w="9525">
            <a:noFill/>
            <a:miter lim="800000"/>
            <a:headEnd/>
            <a:tailEnd/>
          </a:ln>
        </p:spPr>
      </p:pic>
      <p:sp>
        <p:nvSpPr>
          <p:cNvPr id="11270" name="WordArt 10" descr="Paper bag"/>
          <p:cNvSpPr>
            <a:spLocks noChangeArrowheads="1" noChangeShapeType="1" noTextEdit="1"/>
          </p:cNvSpPr>
          <p:nvPr/>
        </p:nvSpPr>
        <p:spPr bwMode="auto">
          <a:xfrm>
            <a:off x="2286000" y="1371600"/>
            <a:ext cx="4819650" cy="523875"/>
          </a:xfrm>
          <a:prstGeom prst="rect">
            <a:avLst/>
          </a:prstGeom>
        </p:spPr>
        <p:txBody>
          <a:bodyPr wrap="none" fromWordArt="1">
            <a:prstTxWarp prst="textPlain">
              <a:avLst>
                <a:gd name="adj" fmla="val 50000"/>
              </a:avLst>
            </a:prstTxWarp>
          </a:bodyPr>
          <a:lstStyle/>
          <a:p>
            <a:pPr algn="ctr"/>
            <a:r>
              <a:rPr lang="en-US" sz="3600" kern="10">
                <a:ln w="9525">
                  <a:solidFill>
                    <a:srgbClr val="008000"/>
                  </a:solidFill>
                  <a:round/>
                  <a:headEnd/>
                  <a:tailEnd/>
                </a:ln>
                <a:blipFill dpi="0" rotWithShape="0">
                  <a:blip r:embed="rId8"/>
                  <a:srcRect/>
                  <a:tile tx="0" ty="0" sx="100000" sy="100000" flip="none" algn="tl"/>
                </a:blipFill>
                <a:effectLst>
                  <a:outerShdw dist="563972" dir="14049741" sx="125000" sy="125000" algn="tl" rotWithShape="0">
                    <a:srgbClr val="C7DFD3">
                      <a:alpha val="79999"/>
                    </a:srgbClr>
                  </a:outerShdw>
                </a:effectLst>
                <a:latin typeface="Arial"/>
                <a:cs typeface="Arial"/>
              </a:rPr>
              <a:t>Luyện tập quan sát con vật</a:t>
            </a:r>
          </a:p>
        </p:txBody>
      </p:sp>
      <p:sp>
        <p:nvSpPr>
          <p:cNvPr id="11271" name="Text Box 11"/>
          <p:cNvSpPr txBox="1">
            <a:spLocks noChangeArrowheads="1"/>
          </p:cNvSpPr>
          <p:nvPr/>
        </p:nvSpPr>
        <p:spPr bwMode="auto">
          <a:xfrm>
            <a:off x="1828800" y="304800"/>
            <a:ext cx="5105400" cy="830263"/>
          </a:xfrm>
          <a:prstGeom prst="rect">
            <a:avLst/>
          </a:prstGeom>
          <a:noFill/>
          <a:ln w="9525">
            <a:noFill/>
            <a:miter lim="800000"/>
            <a:headEnd/>
            <a:tailEnd/>
          </a:ln>
        </p:spPr>
        <p:txBody>
          <a:bodyPr>
            <a:spAutoFit/>
          </a:bodyPr>
          <a:lstStyle/>
          <a:p>
            <a:endParaRPr lang="en-US">
              <a:latin typeface="Arial" charset="0"/>
            </a:endParaRPr>
          </a:p>
          <a:p>
            <a:r>
              <a:rPr lang="en-US">
                <a:latin typeface="Arial" charset="0"/>
              </a:rPr>
              <a:t>                </a:t>
            </a:r>
            <a:r>
              <a:rPr lang="en-US" u="sng">
                <a:latin typeface="Arial" charset="0"/>
              </a:rPr>
              <a:t>Tập làm văn: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afterEffect">
                                  <p:stCondLst>
                                    <p:cond delay="0"/>
                                  </p:stCondLst>
                                  <p:iterate type="lt">
                                    <p:tmPct val="5000"/>
                                  </p:iterate>
                                  <p:childTnLst>
                                    <p:set>
                                      <p:cBhvr>
                                        <p:cTn id="6" dur="1" fill="hold">
                                          <p:stCondLst>
                                            <p:cond delay="0"/>
                                          </p:stCondLst>
                                        </p:cTn>
                                        <p:tgtEl>
                                          <p:spTgt spid="512004"/>
                                        </p:tgtEl>
                                        <p:attrNameLst>
                                          <p:attrName>style.visibility</p:attrName>
                                        </p:attrNameLst>
                                      </p:cBhvr>
                                      <p:to>
                                        <p:strVal val="visible"/>
                                      </p:to>
                                    </p:set>
                                    <p:anim calcmode="lin" valueType="num">
                                      <p:cBhvr>
                                        <p:cTn id="7" dur="1000" fill="hold"/>
                                        <p:tgtEl>
                                          <p:spTgt spid="512004"/>
                                        </p:tgtEl>
                                        <p:attrNameLst>
                                          <p:attrName>ppt_w</p:attrName>
                                        </p:attrNameLst>
                                      </p:cBhvr>
                                      <p:tavLst>
                                        <p:tav tm="0">
                                          <p:val>
                                            <p:fltVal val="0"/>
                                          </p:val>
                                        </p:tav>
                                        <p:tav tm="100000">
                                          <p:val>
                                            <p:strVal val="#ppt_w"/>
                                          </p:val>
                                        </p:tav>
                                      </p:tavLst>
                                    </p:anim>
                                    <p:anim calcmode="lin" valueType="num">
                                      <p:cBhvr>
                                        <p:cTn id="8" dur="1000" fill="hold"/>
                                        <p:tgtEl>
                                          <p:spTgt spid="512004"/>
                                        </p:tgtEl>
                                        <p:attrNameLst>
                                          <p:attrName>ppt_h</p:attrName>
                                        </p:attrNameLst>
                                      </p:cBhvr>
                                      <p:tavLst>
                                        <p:tav tm="0">
                                          <p:val>
                                            <p:fltVal val="0"/>
                                          </p:val>
                                        </p:tav>
                                        <p:tav tm="100000">
                                          <p:val>
                                            <p:strVal val="#ppt_h"/>
                                          </p:val>
                                        </p:tav>
                                      </p:tavLst>
                                    </p:anim>
                                    <p:anim calcmode="lin" valueType="num">
                                      <p:cBhvr>
                                        <p:cTn id="9" dur="1000" fill="hold"/>
                                        <p:tgtEl>
                                          <p:spTgt spid="512004"/>
                                        </p:tgtEl>
                                        <p:attrNameLst>
                                          <p:attrName>style.rotation</p:attrName>
                                        </p:attrNameLst>
                                      </p:cBhvr>
                                      <p:tavLst>
                                        <p:tav tm="0">
                                          <p:val>
                                            <p:fltVal val="90"/>
                                          </p:val>
                                        </p:tav>
                                        <p:tav tm="100000">
                                          <p:val>
                                            <p:fltVal val="0"/>
                                          </p:val>
                                        </p:tav>
                                      </p:tavLst>
                                    </p:anim>
                                    <p:animEffect transition="in" filter="fade">
                                      <p:cBhvr>
                                        <p:cTn id="10" dur="1000"/>
                                        <p:tgtEl>
                                          <p:spTgt spid="512004"/>
                                        </p:tgtEl>
                                      </p:cBhvr>
                                    </p:animEffect>
                                  </p:childTnLst>
                                </p:cTn>
                              </p:par>
                            </p:childTnLst>
                          </p:cTn>
                        </p:par>
                        <p:par>
                          <p:cTn id="11" fill="hold" nodeType="afterGroup">
                            <p:stCondLst>
                              <p:cond delay="1000"/>
                            </p:stCondLst>
                            <p:childTnLst>
                              <p:par>
                                <p:cTn id="12" presetID="15" presetClass="entr" presetSubtype="0" fill="hold" nodeType="afterEffect">
                                  <p:stCondLst>
                                    <p:cond delay="0"/>
                                  </p:stCondLst>
                                  <p:childTnLst>
                                    <p:set>
                                      <p:cBhvr>
                                        <p:cTn id="13" dur="1" fill="hold">
                                          <p:stCondLst>
                                            <p:cond delay="0"/>
                                          </p:stCondLst>
                                        </p:cTn>
                                        <p:tgtEl>
                                          <p:spTgt spid="512009"/>
                                        </p:tgtEl>
                                        <p:attrNameLst>
                                          <p:attrName>style.visibility</p:attrName>
                                        </p:attrNameLst>
                                      </p:cBhvr>
                                      <p:to>
                                        <p:strVal val="visible"/>
                                      </p:to>
                                    </p:set>
                                    <p:anim calcmode="lin" valueType="num">
                                      <p:cBhvr>
                                        <p:cTn id="14" dur="1000" fill="hold"/>
                                        <p:tgtEl>
                                          <p:spTgt spid="512009"/>
                                        </p:tgtEl>
                                        <p:attrNameLst>
                                          <p:attrName>ppt_w</p:attrName>
                                        </p:attrNameLst>
                                      </p:cBhvr>
                                      <p:tavLst>
                                        <p:tav tm="0">
                                          <p:val>
                                            <p:fltVal val="0"/>
                                          </p:val>
                                        </p:tav>
                                        <p:tav tm="100000">
                                          <p:val>
                                            <p:strVal val="#ppt_w"/>
                                          </p:val>
                                        </p:tav>
                                      </p:tavLst>
                                    </p:anim>
                                    <p:anim calcmode="lin" valueType="num">
                                      <p:cBhvr>
                                        <p:cTn id="15" dur="1000" fill="hold"/>
                                        <p:tgtEl>
                                          <p:spTgt spid="512009"/>
                                        </p:tgtEl>
                                        <p:attrNameLst>
                                          <p:attrName>ppt_h</p:attrName>
                                        </p:attrNameLst>
                                      </p:cBhvr>
                                      <p:tavLst>
                                        <p:tav tm="0">
                                          <p:val>
                                            <p:fltVal val="0"/>
                                          </p:val>
                                        </p:tav>
                                        <p:tav tm="100000">
                                          <p:val>
                                            <p:strVal val="#ppt_h"/>
                                          </p:val>
                                        </p:tav>
                                      </p:tavLst>
                                    </p:anim>
                                    <p:anim calcmode="lin" valueType="num">
                                      <p:cBhvr>
                                        <p:cTn id="16" dur="1000" fill="hold"/>
                                        <p:tgtEl>
                                          <p:spTgt spid="512009"/>
                                        </p:tgtEl>
                                        <p:attrNameLst>
                                          <p:attrName>ppt_x</p:attrName>
                                        </p:attrNameLst>
                                      </p:cBhvr>
                                      <p:tavLst>
                                        <p:tav tm="0" fmla="#ppt_x+(cos(-2*pi*(1-$))*-#ppt_x-sin(-2*pi*(1-$))*(1-#ppt_y))*(1-$)">
                                          <p:val>
                                            <p:fltVal val="0"/>
                                          </p:val>
                                        </p:tav>
                                        <p:tav tm="100000">
                                          <p:val>
                                            <p:fltVal val="1"/>
                                          </p:val>
                                        </p:tav>
                                      </p:tavLst>
                                    </p:anim>
                                    <p:anim calcmode="lin" valueType="num">
                                      <p:cBhvr>
                                        <p:cTn id="17" dur="1000" fill="hold"/>
                                        <p:tgtEl>
                                          <p:spTgt spid="512009"/>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7906" name="Rectangle 2"/>
          <p:cNvSpPr>
            <a:spLocks noGrp="1" noChangeArrowheads="1"/>
          </p:cNvSpPr>
          <p:nvPr>
            <p:ph type="title"/>
          </p:nvPr>
        </p:nvSpPr>
        <p:spPr/>
        <p:txBody>
          <a:bodyPr/>
          <a:lstStyle/>
          <a:p>
            <a:pPr eaLnBrk="1" hangingPunct="1">
              <a:defRPr/>
            </a:pPr>
            <a:endParaRPr lang="en-US" smtClean="0">
              <a:latin typeface="Arial"/>
            </a:endParaRPr>
          </a:p>
        </p:txBody>
      </p:sp>
      <p:sp>
        <p:nvSpPr>
          <p:cNvPr id="507907" name="Rectangle 3"/>
          <p:cNvSpPr>
            <a:spLocks noGrp="1" noChangeArrowheads="1"/>
          </p:cNvSpPr>
          <p:nvPr>
            <p:ph type="body" idx="1"/>
          </p:nvPr>
        </p:nvSpPr>
        <p:spPr/>
        <p:txBody>
          <a:bodyPr/>
          <a:lstStyle/>
          <a:p>
            <a:pPr eaLnBrk="1" hangingPunct="1">
              <a:defRPr/>
            </a:pPr>
            <a:endParaRPr lang="en-US" smtClean="0">
              <a:latin typeface="Arial"/>
            </a:endParaRPr>
          </a:p>
        </p:txBody>
      </p:sp>
      <p:pic>
        <p:nvPicPr>
          <p:cNvPr id="12292" name="Picture 4"/>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2293" name="Rectangle 10"/>
          <p:cNvSpPr>
            <a:spLocks noChangeArrowheads="1"/>
          </p:cNvSpPr>
          <p:nvPr/>
        </p:nvSpPr>
        <p:spPr bwMode="auto">
          <a:xfrm>
            <a:off x="2438400" y="304800"/>
            <a:ext cx="4572000" cy="830263"/>
          </a:xfrm>
          <a:prstGeom prst="rect">
            <a:avLst/>
          </a:prstGeom>
          <a:noFill/>
          <a:ln w="9525">
            <a:noFill/>
            <a:miter lim="800000"/>
            <a:headEnd/>
            <a:tailEnd/>
          </a:ln>
        </p:spPr>
        <p:txBody>
          <a:bodyPr>
            <a:spAutoFit/>
          </a:bodyPr>
          <a:lstStyle/>
          <a:p>
            <a:r>
              <a:rPr lang="en-US">
                <a:latin typeface="Arial" charset="0"/>
              </a:rPr>
              <a:t> </a:t>
            </a:r>
          </a:p>
          <a:p>
            <a:r>
              <a:rPr lang="en-US">
                <a:latin typeface="Arial" charset="0"/>
              </a:rPr>
              <a:t>                   Tập làm văn:</a:t>
            </a:r>
          </a:p>
        </p:txBody>
      </p:sp>
      <p:sp>
        <p:nvSpPr>
          <p:cNvPr id="12294" name="WordArt 11" descr="Paper bag"/>
          <p:cNvSpPr>
            <a:spLocks noChangeArrowheads="1" noChangeShapeType="1" noTextEdit="1"/>
          </p:cNvSpPr>
          <p:nvPr/>
        </p:nvSpPr>
        <p:spPr bwMode="auto">
          <a:xfrm>
            <a:off x="2133600" y="1076325"/>
            <a:ext cx="4819650" cy="523875"/>
          </a:xfrm>
          <a:prstGeom prst="rect">
            <a:avLst/>
          </a:prstGeom>
        </p:spPr>
        <p:txBody>
          <a:bodyPr wrap="none" fromWordArt="1">
            <a:prstTxWarp prst="textPlain">
              <a:avLst>
                <a:gd name="adj" fmla="val 50000"/>
              </a:avLst>
            </a:prstTxWarp>
          </a:bodyPr>
          <a:lstStyle/>
          <a:p>
            <a:pPr algn="ctr"/>
            <a:r>
              <a:rPr lang="en-US" sz="3600" kern="10">
                <a:ln w="9525">
                  <a:solidFill>
                    <a:srgbClr val="008000"/>
                  </a:solidFill>
                  <a:round/>
                  <a:headEnd/>
                  <a:tailEnd/>
                </a:ln>
                <a:blipFill dpi="0" rotWithShape="0">
                  <a:blip r:embed="rId3"/>
                  <a:srcRect/>
                  <a:tile tx="0" ty="0" sx="100000" sy="100000" flip="none" algn="tl"/>
                </a:blipFill>
                <a:effectLst>
                  <a:outerShdw dist="563972" dir="14049741" sx="125000" sy="125000" algn="tl" rotWithShape="0">
                    <a:srgbClr val="C7DFD3">
                      <a:alpha val="79999"/>
                    </a:srgbClr>
                  </a:outerShdw>
                </a:effectLst>
                <a:latin typeface="Arial"/>
                <a:cs typeface="Arial"/>
              </a:rPr>
              <a:t>Luyện tập quan sát con vật</a:t>
            </a:r>
          </a:p>
        </p:txBody>
      </p:sp>
      <p:sp>
        <p:nvSpPr>
          <p:cNvPr id="12295" name="WordArt 12"/>
          <p:cNvSpPr>
            <a:spLocks noChangeArrowheads="1" noChangeShapeType="1" noTextEdit="1"/>
          </p:cNvSpPr>
          <p:nvPr/>
        </p:nvSpPr>
        <p:spPr bwMode="auto">
          <a:xfrm>
            <a:off x="3657600" y="1676400"/>
            <a:ext cx="1685925" cy="700088"/>
          </a:xfrm>
          <a:prstGeom prst="rect">
            <a:avLst/>
          </a:prstGeom>
        </p:spPr>
        <p:txBody>
          <a:bodyPr wrap="none" fromWordArt="1">
            <a:prstTxWarp prst="textPlain">
              <a:avLst>
                <a:gd name="adj" fmla="val 50000"/>
              </a:avLst>
            </a:prstTxWarp>
          </a:bodyPr>
          <a:lstStyle/>
          <a:p>
            <a:pPr algn="ctr"/>
            <a:r>
              <a:rPr lang="en-US" sz="3600" kern="10" spc="-360">
                <a:ln w="12700">
                  <a:solidFill>
                    <a:srgbClr val="000099"/>
                  </a:solidFill>
                  <a:round/>
                  <a:headEnd/>
                  <a:tailEnd/>
                </a:ln>
                <a:solidFill>
                  <a:srgbClr val="33CCFF"/>
                </a:solidFill>
                <a:effectLst>
                  <a:outerShdw dist="125724" dir="18900000" algn="ctr" rotWithShape="0">
                    <a:srgbClr val="000099"/>
                  </a:outerShdw>
                </a:effectLst>
                <a:latin typeface="Arial"/>
                <a:cs typeface="Arial"/>
              </a:rPr>
              <a:t>Củng cố</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1066800" y="0"/>
            <a:ext cx="7086600" cy="862013"/>
          </a:xfrm>
          <a:prstGeom prst="rect">
            <a:avLst/>
          </a:prstGeom>
          <a:noFill/>
          <a:ln w="9525">
            <a:noFill/>
            <a:miter lim="800000"/>
            <a:headEnd/>
            <a:tailEnd/>
          </a:ln>
        </p:spPr>
        <p:txBody>
          <a:bodyPr>
            <a:spAutoFit/>
          </a:bodyPr>
          <a:lstStyle/>
          <a:p>
            <a:pPr>
              <a:spcBef>
                <a:spcPct val="50000"/>
              </a:spcBef>
            </a:pPr>
            <a:r>
              <a:rPr lang="en-US" sz="2000">
                <a:latin typeface="Arial" charset="0"/>
              </a:rPr>
              <a:t>                  </a:t>
            </a:r>
          </a:p>
          <a:p>
            <a:pPr>
              <a:spcBef>
                <a:spcPct val="50000"/>
              </a:spcBef>
            </a:pPr>
            <a:r>
              <a:rPr lang="en-US" sz="2000">
                <a:latin typeface="Arial" charset="0"/>
              </a:rPr>
              <a:t> </a:t>
            </a:r>
            <a:r>
              <a:rPr lang="en-US" sz="2000" u="sng">
                <a:latin typeface="Arial" charset="0"/>
              </a:rPr>
              <a:t>Tập làm văn:</a:t>
            </a:r>
          </a:p>
        </p:txBody>
      </p:sp>
      <p:sp>
        <p:nvSpPr>
          <p:cNvPr id="495619" name="Text Box 3"/>
          <p:cNvSpPr txBox="1">
            <a:spLocks noChangeArrowheads="1"/>
          </p:cNvSpPr>
          <p:nvPr/>
        </p:nvSpPr>
        <p:spPr bwMode="auto">
          <a:xfrm>
            <a:off x="457200" y="1143000"/>
            <a:ext cx="8839200" cy="3970338"/>
          </a:xfrm>
          <a:prstGeom prst="rect">
            <a:avLst/>
          </a:prstGeom>
          <a:noFill/>
          <a:ln w="9525">
            <a:noFill/>
            <a:miter lim="800000"/>
            <a:headEnd/>
            <a:tailEnd/>
          </a:ln>
        </p:spPr>
        <p:txBody>
          <a:bodyPr>
            <a:spAutoFit/>
          </a:bodyPr>
          <a:lstStyle/>
          <a:p>
            <a:pPr>
              <a:spcBef>
                <a:spcPct val="50000"/>
              </a:spcBef>
            </a:pPr>
            <a:r>
              <a:rPr lang="en-US" sz="2000">
                <a:latin typeface="Arial" charset="0"/>
              </a:rPr>
              <a:t>  </a:t>
            </a:r>
            <a:r>
              <a:rPr lang="en-US" sz="2000">
                <a:solidFill>
                  <a:srgbClr val="FF0000"/>
                </a:solidFill>
                <a:latin typeface="Arial" charset="0"/>
              </a:rPr>
              <a:t>1.Đọc đoạn văn sau: Đàn ngan mới mở</a:t>
            </a:r>
          </a:p>
          <a:p>
            <a:pPr>
              <a:spcBef>
                <a:spcPct val="50000"/>
              </a:spcBef>
            </a:pPr>
            <a:r>
              <a:rPr lang="en-US" sz="2000">
                <a:latin typeface="Arial" charset="0"/>
              </a:rPr>
              <a:t>   Những con ngan nhỏ mới nở được ba hôm chỉ to hơn cái trứng một tí. </a:t>
            </a:r>
          </a:p>
          <a:p>
            <a:pPr>
              <a:spcBef>
                <a:spcPct val="50000"/>
              </a:spcBef>
            </a:pPr>
            <a:r>
              <a:rPr lang="en-US" sz="2000">
                <a:latin typeface="Arial" charset="0"/>
              </a:rPr>
              <a:t>Chúng có bộ lông vàng óng. Một màu vàng đáng yêu như màu của những con tơ nõn mới guồng. Nhưng đẹp nhất là đôi mắtvới cái mỏ. Đôi mắt chỉ bằng hạt cườm, đen nhánh, hạt huyền, lúc nào cũng long lanh đưa đi đưa lại như có nước, làm hoạt động hai con ngươi bóng mỡ. Một cái mỏ màu nhung hươu, vùă bằng ngón tay đứa bé mới đẻ và có lẽ cũng mềm như thế mọc ngăn ngắn đằng trước. Cái đầu xinh xinh, vàng nuột và ở dưới bụng, lủng chủng hai cái chân bé tí màu đỏ hồng.</a:t>
            </a:r>
          </a:p>
          <a:p>
            <a:pPr>
              <a:lnSpc>
                <a:spcPct val="80000"/>
              </a:lnSpc>
              <a:spcBef>
                <a:spcPct val="50000"/>
              </a:spcBef>
            </a:pPr>
            <a:r>
              <a:rPr lang="en-US" sz="2000">
                <a:latin typeface="Arial" charset="0"/>
              </a:rPr>
              <a:t>                                                                 Tô Hoài</a:t>
            </a:r>
          </a:p>
          <a:p>
            <a:pPr>
              <a:lnSpc>
                <a:spcPct val="80000"/>
              </a:lnSpc>
              <a:spcBef>
                <a:spcPct val="50000"/>
              </a:spcBef>
            </a:pPr>
            <a:r>
              <a:rPr lang="en-US" sz="2000">
                <a:solidFill>
                  <a:srgbClr val="FF0000"/>
                </a:solidFill>
                <a:latin typeface="Arial" charset="0"/>
              </a:rPr>
              <a:t>Guồng </a:t>
            </a:r>
            <a:r>
              <a:rPr lang="en-US" sz="2000">
                <a:solidFill>
                  <a:srgbClr val="CC00FF"/>
                </a:solidFill>
                <a:latin typeface="Arial" charset="0"/>
              </a:rPr>
              <a:t>: Cuốn sợi bằng guồng( một dụng cụ có khung tròn và tay quay)</a:t>
            </a:r>
          </a:p>
        </p:txBody>
      </p:sp>
      <p:sp>
        <p:nvSpPr>
          <p:cNvPr id="495620" name="Line 4"/>
          <p:cNvSpPr>
            <a:spLocks noChangeShapeType="1"/>
          </p:cNvSpPr>
          <p:nvPr/>
        </p:nvSpPr>
        <p:spPr bwMode="auto">
          <a:xfrm>
            <a:off x="6019800" y="5257800"/>
            <a:ext cx="1828800" cy="0"/>
          </a:xfrm>
          <a:prstGeom prst="line">
            <a:avLst/>
          </a:prstGeom>
          <a:noFill/>
          <a:ln w="9525">
            <a:solidFill>
              <a:srgbClr val="FF0000"/>
            </a:solidFill>
            <a:round/>
            <a:headEnd/>
            <a:tailEnd/>
          </a:ln>
        </p:spPr>
        <p:txBody>
          <a:bodyPr/>
          <a:lstStyle/>
          <a:p>
            <a:endParaRPr lang="en-US"/>
          </a:p>
        </p:txBody>
      </p:sp>
      <p:sp>
        <p:nvSpPr>
          <p:cNvPr id="495622" name="WordArt 6" descr="Paper bag"/>
          <p:cNvSpPr>
            <a:spLocks noChangeArrowheads="1" noChangeShapeType="1" noTextEdit="1"/>
          </p:cNvSpPr>
          <p:nvPr/>
        </p:nvSpPr>
        <p:spPr bwMode="auto">
          <a:xfrm>
            <a:off x="3200400" y="533400"/>
            <a:ext cx="4819650" cy="523875"/>
          </a:xfrm>
          <a:prstGeom prst="rect">
            <a:avLst/>
          </a:prstGeom>
        </p:spPr>
        <p:txBody>
          <a:bodyPr wrap="none" fromWordArt="1">
            <a:prstTxWarp prst="textPlain">
              <a:avLst>
                <a:gd name="adj" fmla="val 50000"/>
              </a:avLst>
            </a:prstTxWarp>
          </a:bodyPr>
          <a:lstStyle/>
          <a:p>
            <a:pPr algn="ctr"/>
            <a:r>
              <a:rPr lang="en-US" sz="3200" kern="10">
                <a:ln w="9525">
                  <a:solidFill>
                    <a:srgbClr val="008000"/>
                  </a:solidFill>
                  <a:round/>
                  <a:headEnd/>
                  <a:tailEnd/>
                </a:ln>
                <a:blipFill dpi="0" rotWithShape="0">
                  <a:blip r:embed="rId2"/>
                  <a:srcRect/>
                  <a:tile tx="0" ty="0" sx="100000" sy="100000" flip="none" algn="tl"/>
                </a:blipFill>
                <a:effectLst>
                  <a:outerShdw dist="563972" dir="14049741" sx="125000" sy="125000" algn="tl" rotWithShape="0">
                    <a:srgbClr val="C7DFD3">
                      <a:alpha val="79999"/>
                    </a:srgbClr>
                  </a:outerShdw>
                </a:effectLst>
                <a:latin typeface="Arial"/>
                <a:cs typeface="Arial"/>
              </a:rPr>
              <a:t>Luyện tập quan sát con vật</a:t>
            </a:r>
          </a:p>
        </p:txBody>
      </p:sp>
      <p:sp>
        <p:nvSpPr>
          <p:cNvPr id="495624" name="Line 8"/>
          <p:cNvSpPr>
            <a:spLocks noChangeShapeType="1"/>
          </p:cNvSpPr>
          <p:nvPr/>
        </p:nvSpPr>
        <p:spPr bwMode="auto">
          <a:xfrm>
            <a:off x="8077200" y="3352800"/>
            <a:ext cx="685800" cy="0"/>
          </a:xfrm>
          <a:prstGeom prst="line">
            <a:avLst/>
          </a:prstGeom>
          <a:noFill/>
          <a:ln w="9525">
            <a:solidFill>
              <a:srgbClr val="FF0000"/>
            </a:solidFill>
            <a:round/>
            <a:headEnd/>
            <a:tailEnd/>
          </a:ln>
        </p:spPr>
        <p:txBody>
          <a:bodyPr/>
          <a:lstStyle/>
          <a:p>
            <a:endParaRPr lang="en-US"/>
          </a:p>
        </p:txBody>
      </p:sp>
      <p:sp>
        <p:nvSpPr>
          <p:cNvPr id="495625" name="Line 9"/>
          <p:cNvSpPr>
            <a:spLocks noChangeShapeType="1"/>
          </p:cNvSpPr>
          <p:nvPr/>
        </p:nvSpPr>
        <p:spPr bwMode="auto">
          <a:xfrm>
            <a:off x="6629400" y="3352800"/>
            <a:ext cx="838200" cy="0"/>
          </a:xfrm>
          <a:prstGeom prst="line">
            <a:avLst/>
          </a:prstGeom>
          <a:noFill/>
          <a:ln w="9525">
            <a:solidFill>
              <a:srgbClr val="FF0000"/>
            </a:solidFill>
            <a:round/>
            <a:headEnd/>
            <a:tailEnd/>
          </a:ln>
        </p:spPr>
        <p:txBody>
          <a:bodyPr/>
          <a:lstStyle/>
          <a:p>
            <a:endParaRPr lang="en-US"/>
          </a:p>
        </p:txBody>
      </p:sp>
      <p:sp>
        <p:nvSpPr>
          <p:cNvPr id="495627" name="Line 11"/>
          <p:cNvSpPr>
            <a:spLocks noChangeShapeType="1"/>
          </p:cNvSpPr>
          <p:nvPr/>
        </p:nvSpPr>
        <p:spPr bwMode="auto">
          <a:xfrm>
            <a:off x="609600" y="2438400"/>
            <a:ext cx="228600" cy="0"/>
          </a:xfrm>
          <a:prstGeom prst="line">
            <a:avLst/>
          </a:prstGeom>
          <a:noFill/>
          <a:ln w="9525">
            <a:solidFill>
              <a:srgbClr val="FF0000"/>
            </a:solidFill>
            <a:round/>
            <a:headEnd/>
            <a:tailEnd/>
          </a:ln>
        </p:spPr>
        <p:txBody>
          <a:bodyPr/>
          <a:lstStyle/>
          <a:p>
            <a:endParaRPr lang="en-US"/>
          </a:p>
        </p:txBody>
      </p:sp>
      <p:sp>
        <p:nvSpPr>
          <p:cNvPr id="495628" name="Line 12"/>
          <p:cNvSpPr>
            <a:spLocks noChangeShapeType="1"/>
          </p:cNvSpPr>
          <p:nvPr/>
        </p:nvSpPr>
        <p:spPr bwMode="auto">
          <a:xfrm>
            <a:off x="7543800" y="4800600"/>
            <a:ext cx="762000" cy="0"/>
          </a:xfrm>
          <a:prstGeom prst="line">
            <a:avLst/>
          </a:prstGeom>
          <a:noFill/>
          <a:ln w="9525">
            <a:solidFill>
              <a:srgbClr val="FF0000"/>
            </a:solidFill>
            <a:round/>
            <a:headEnd/>
            <a:tailEnd/>
          </a:ln>
        </p:spPr>
        <p:txBody>
          <a:bodyPr/>
          <a:lstStyle/>
          <a:p>
            <a:endParaRPr lang="en-US"/>
          </a:p>
        </p:txBody>
      </p:sp>
      <p:sp>
        <p:nvSpPr>
          <p:cNvPr id="495629" name="Line 13"/>
          <p:cNvSpPr>
            <a:spLocks noChangeShapeType="1"/>
          </p:cNvSpPr>
          <p:nvPr/>
        </p:nvSpPr>
        <p:spPr bwMode="auto">
          <a:xfrm>
            <a:off x="6934200" y="2133600"/>
            <a:ext cx="1905000" cy="0"/>
          </a:xfrm>
          <a:prstGeom prst="line">
            <a:avLst/>
          </a:prstGeom>
          <a:noFill/>
          <a:ln w="9525">
            <a:solidFill>
              <a:srgbClr val="FF0000"/>
            </a:solidFill>
            <a:round/>
            <a:headEnd/>
            <a:tailEnd/>
          </a:ln>
        </p:spPr>
        <p:txBody>
          <a:bodyPr/>
          <a:lstStyle/>
          <a:p>
            <a:endParaRPr lang="en-US"/>
          </a:p>
        </p:txBody>
      </p:sp>
      <p:sp>
        <p:nvSpPr>
          <p:cNvPr id="495630" name="Line 14"/>
          <p:cNvSpPr>
            <a:spLocks noChangeShapeType="1"/>
          </p:cNvSpPr>
          <p:nvPr/>
        </p:nvSpPr>
        <p:spPr bwMode="auto">
          <a:xfrm>
            <a:off x="1905000" y="3048000"/>
            <a:ext cx="838200" cy="0"/>
          </a:xfrm>
          <a:prstGeom prst="line">
            <a:avLst/>
          </a:prstGeom>
          <a:noFill/>
          <a:ln w="9525">
            <a:solidFill>
              <a:srgbClr val="FF0000"/>
            </a:solidFill>
            <a:round/>
            <a:headEnd/>
            <a:tailEnd/>
          </a:ln>
        </p:spPr>
        <p:txBody>
          <a:bodyPr/>
          <a:lstStyle/>
          <a:p>
            <a:endParaRPr lang="en-US"/>
          </a:p>
        </p:txBody>
      </p:sp>
      <p:pic>
        <p:nvPicPr>
          <p:cNvPr id="3084" name="Picture 15" descr="hummingbirds_hovering_hg_clr">
            <a:hlinkClick r:id="rId3" action="ppaction://hlinksldjump"/>
          </p:cNvPr>
          <p:cNvPicPr>
            <a:picLocks noChangeAspect="1" noChangeArrowheads="1" noCrop="1"/>
          </p:cNvPicPr>
          <p:nvPr/>
        </p:nvPicPr>
        <p:blipFill>
          <a:blip r:embed="rId4"/>
          <a:srcRect/>
          <a:stretch>
            <a:fillRect/>
          </a:stretch>
        </p:blipFill>
        <p:spPr bwMode="auto">
          <a:xfrm>
            <a:off x="0" y="0"/>
            <a:ext cx="1219200" cy="990600"/>
          </a:xfrm>
          <a:prstGeom prst="rect">
            <a:avLst/>
          </a:prstGeom>
          <a:noFill/>
          <a:ln w="9525">
            <a:noFill/>
            <a:miter lim="800000"/>
            <a:headEnd/>
            <a:tailEnd/>
          </a:ln>
        </p:spPr>
      </p:pic>
      <p:pic>
        <p:nvPicPr>
          <p:cNvPr id="3085" name="Picture 16" descr="BAR02">
            <a:hlinkClick r:id="rId5" action="ppaction://hlinksldjump"/>
          </p:cNvPr>
          <p:cNvPicPr>
            <a:picLocks noChangeAspect="1" noChangeArrowheads="1"/>
          </p:cNvPicPr>
          <p:nvPr/>
        </p:nvPicPr>
        <p:blipFill>
          <a:blip r:embed="rId6"/>
          <a:srcRect/>
          <a:stretch>
            <a:fillRect/>
          </a:stretch>
        </p:blipFill>
        <p:spPr bwMode="auto">
          <a:xfrm>
            <a:off x="7848600" y="6400800"/>
            <a:ext cx="1295400" cy="457200"/>
          </a:xfrm>
          <a:prstGeom prst="rect">
            <a:avLst/>
          </a:prstGeom>
          <a:noFill/>
          <a:ln w="9525">
            <a:noFill/>
            <a:miter lim="800000"/>
            <a:headEnd/>
            <a:tailEnd/>
          </a:ln>
        </p:spPr>
      </p:pic>
      <p:pic>
        <p:nvPicPr>
          <p:cNvPr id="3086" name="Picture 17" descr="Soạn tin: VNN 670186 gửi đến: 998 để nhận ảnh này.">
            <a:hlinkClick r:id="rId7" action="ppaction://hlinksldjump"/>
          </p:cNvPr>
          <p:cNvPicPr>
            <a:picLocks noChangeAspect="1" noChangeArrowheads="1" noCrop="1"/>
          </p:cNvPicPr>
          <p:nvPr/>
        </p:nvPicPr>
        <p:blipFill>
          <a:blip r:embed="rId8"/>
          <a:srcRect/>
          <a:stretch>
            <a:fillRect/>
          </a:stretch>
        </p:blipFill>
        <p:spPr bwMode="auto">
          <a:xfrm>
            <a:off x="8382000" y="0"/>
            <a:ext cx="533400" cy="762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ntr" presetSubtype="2" fill="hold" grpId="0" nodeType="afterEffect">
                                  <p:stCondLst>
                                    <p:cond delay="0"/>
                                  </p:stCondLst>
                                  <p:childTnLst>
                                    <p:set>
                                      <p:cBhvr>
                                        <p:cTn id="6" dur="1" fill="hold">
                                          <p:stCondLst>
                                            <p:cond delay="0"/>
                                          </p:stCondLst>
                                        </p:cTn>
                                        <p:tgtEl>
                                          <p:spTgt spid="495622"/>
                                        </p:tgtEl>
                                        <p:attrNameLst>
                                          <p:attrName>style.visibility</p:attrName>
                                        </p:attrNameLst>
                                      </p:cBhvr>
                                      <p:to>
                                        <p:strVal val="visible"/>
                                      </p:to>
                                    </p:set>
                                    <p:anim calcmode="lin" valueType="num">
                                      <p:cBhvr additive="base">
                                        <p:cTn id="7" dur="1000" fill="hold"/>
                                        <p:tgtEl>
                                          <p:spTgt spid="495622"/>
                                        </p:tgtEl>
                                        <p:attrNameLst>
                                          <p:attrName>ppt_x</p:attrName>
                                        </p:attrNameLst>
                                      </p:cBhvr>
                                      <p:tavLst>
                                        <p:tav tm="0">
                                          <p:val>
                                            <p:strVal val="1+#ppt_w/2"/>
                                          </p:val>
                                        </p:tav>
                                        <p:tav tm="100000">
                                          <p:val>
                                            <p:strVal val="#ppt_x"/>
                                          </p:val>
                                        </p:tav>
                                      </p:tavLst>
                                    </p:anim>
                                    <p:anim calcmode="lin" valueType="num">
                                      <p:cBhvr additive="base">
                                        <p:cTn id="8" dur="1000" fill="hold"/>
                                        <p:tgtEl>
                                          <p:spTgt spid="49562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7" presetClass="entr" presetSubtype="8" fill="hold" nodeType="clickEffect">
                                  <p:stCondLst>
                                    <p:cond delay="0"/>
                                  </p:stCondLst>
                                  <p:childTnLst>
                                    <p:set>
                                      <p:cBhvr>
                                        <p:cTn id="12" dur="1" fill="hold">
                                          <p:stCondLst>
                                            <p:cond delay="0"/>
                                          </p:stCondLst>
                                        </p:cTn>
                                        <p:tgtEl>
                                          <p:spTgt spid="495619">
                                            <p:txEl>
                                              <p:pRg st="0" end="0"/>
                                            </p:txEl>
                                          </p:spTgt>
                                        </p:tgtEl>
                                        <p:attrNameLst>
                                          <p:attrName>style.visibility</p:attrName>
                                        </p:attrNameLst>
                                      </p:cBhvr>
                                      <p:to>
                                        <p:strVal val="visible"/>
                                      </p:to>
                                    </p:set>
                                    <p:anim calcmode="lin" valueType="num">
                                      <p:cBhvr additive="base">
                                        <p:cTn id="13" dur="5000" fill="hold"/>
                                        <p:tgtEl>
                                          <p:spTgt spid="495619">
                                            <p:txEl>
                                              <p:pRg st="0" end="0"/>
                                            </p:txEl>
                                          </p:spTgt>
                                        </p:tgtEl>
                                        <p:attrNameLst>
                                          <p:attrName>ppt_x</p:attrName>
                                        </p:attrNameLst>
                                      </p:cBhvr>
                                      <p:tavLst>
                                        <p:tav tm="0">
                                          <p:val>
                                            <p:strVal val="0-#ppt_w/2"/>
                                          </p:val>
                                        </p:tav>
                                        <p:tav tm="100000">
                                          <p:val>
                                            <p:strVal val="#ppt_x"/>
                                          </p:val>
                                        </p:tav>
                                      </p:tavLst>
                                    </p:anim>
                                    <p:anim calcmode="lin" valueType="num">
                                      <p:cBhvr additive="base">
                                        <p:cTn id="14" dur="5000" fill="hold"/>
                                        <p:tgtEl>
                                          <p:spTgt spid="495619">
                                            <p:txEl>
                                              <p:pRg st="0" end="0"/>
                                            </p:txEl>
                                          </p:spTgt>
                                        </p:tgtEl>
                                        <p:attrNameLst>
                                          <p:attrName>ppt_y</p:attrName>
                                        </p:attrNameLst>
                                      </p:cBhvr>
                                      <p:tavLst>
                                        <p:tav tm="0">
                                          <p:val>
                                            <p:strVal val="#ppt_y"/>
                                          </p:val>
                                        </p:tav>
                                        <p:tav tm="100000">
                                          <p:val>
                                            <p:strVal val="#ppt_y"/>
                                          </p:val>
                                        </p:tav>
                                      </p:tavLst>
                                    </p:anim>
                                  </p:childTnLst>
                                </p:cTn>
                              </p:par>
                              <p:par>
                                <p:cTn id="15" presetID="7" presetClass="entr" presetSubtype="4" fill="hold" nodeType="withEffect">
                                  <p:stCondLst>
                                    <p:cond delay="0"/>
                                  </p:stCondLst>
                                  <p:childTnLst>
                                    <p:set>
                                      <p:cBhvr>
                                        <p:cTn id="16" dur="1" fill="hold">
                                          <p:stCondLst>
                                            <p:cond delay="0"/>
                                          </p:stCondLst>
                                        </p:cTn>
                                        <p:tgtEl>
                                          <p:spTgt spid="495619">
                                            <p:txEl>
                                              <p:pRg st="3" end="3"/>
                                            </p:txEl>
                                          </p:spTgt>
                                        </p:tgtEl>
                                        <p:attrNameLst>
                                          <p:attrName>style.visibility</p:attrName>
                                        </p:attrNameLst>
                                      </p:cBhvr>
                                      <p:to>
                                        <p:strVal val="visible"/>
                                      </p:to>
                                    </p:set>
                                    <p:anim calcmode="lin" valueType="num">
                                      <p:cBhvr additive="base">
                                        <p:cTn id="17" dur="5000" fill="hold"/>
                                        <p:tgtEl>
                                          <p:spTgt spid="495619">
                                            <p:txEl>
                                              <p:pRg st="3" end="3"/>
                                            </p:txEl>
                                          </p:spTgt>
                                        </p:tgtEl>
                                        <p:attrNameLst>
                                          <p:attrName>ppt_x</p:attrName>
                                        </p:attrNameLst>
                                      </p:cBhvr>
                                      <p:tavLst>
                                        <p:tav tm="0">
                                          <p:val>
                                            <p:strVal val="#ppt_x"/>
                                          </p:val>
                                        </p:tav>
                                        <p:tav tm="100000">
                                          <p:val>
                                            <p:strVal val="#ppt_x"/>
                                          </p:val>
                                        </p:tav>
                                      </p:tavLst>
                                    </p:anim>
                                    <p:anim calcmode="lin" valueType="num">
                                      <p:cBhvr additive="base">
                                        <p:cTn id="18" dur="5000" fill="hold"/>
                                        <p:tgtEl>
                                          <p:spTgt spid="495619">
                                            <p:txEl>
                                              <p:pRg st="3" end="3"/>
                                            </p:txEl>
                                          </p:spTgt>
                                        </p:tgtEl>
                                        <p:attrNameLst>
                                          <p:attrName>ppt_y</p:attrName>
                                        </p:attrNameLst>
                                      </p:cBhvr>
                                      <p:tavLst>
                                        <p:tav tm="0">
                                          <p:val>
                                            <p:strVal val="1+#ppt_h/2"/>
                                          </p:val>
                                        </p:tav>
                                        <p:tav tm="100000">
                                          <p:val>
                                            <p:strVal val="#ppt_y"/>
                                          </p:val>
                                        </p:tav>
                                      </p:tavLst>
                                    </p:anim>
                                  </p:childTnLst>
                                </p:cTn>
                              </p:par>
                              <p:par>
                                <p:cTn id="19" presetID="7" presetClass="entr" presetSubtype="8" fill="hold" nodeType="withEffect">
                                  <p:stCondLst>
                                    <p:cond delay="0"/>
                                  </p:stCondLst>
                                  <p:childTnLst>
                                    <p:set>
                                      <p:cBhvr>
                                        <p:cTn id="20" dur="1" fill="hold">
                                          <p:stCondLst>
                                            <p:cond delay="0"/>
                                          </p:stCondLst>
                                        </p:cTn>
                                        <p:tgtEl>
                                          <p:spTgt spid="495619">
                                            <p:txEl>
                                              <p:pRg st="1" end="1"/>
                                            </p:txEl>
                                          </p:spTgt>
                                        </p:tgtEl>
                                        <p:attrNameLst>
                                          <p:attrName>style.visibility</p:attrName>
                                        </p:attrNameLst>
                                      </p:cBhvr>
                                      <p:to>
                                        <p:strVal val="visible"/>
                                      </p:to>
                                    </p:set>
                                    <p:anim calcmode="lin" valueType="num">
                                      <p:cBhvr additive="base">
                                        <p:cTn id="21" dur="5000" fill="hold"/>
                                        <p:tgtEl>
                                          <p:spTgt spid="495619">
                                            <p:txEl>
                                              <p:pRg st="1" end="1"/>
                                            </p:txEl>
                                          </p:spTgt>
                                        </p:tgtEl>
                                        <p:attrNameLst>
                                          <p:attrName>ppt_x</p:attrName>
                                        </p:attrNameLst>
                                      </p:cBhvr>
                                      <p:tavLst>
                                        <p:tav tm="0">
                                          <p:val>
                                            <p:strVal val="0-#ppt_w/2"/>
                                          </p:val>
                                        </p:tav>
                                        <p:tav tm="100000">
                                          <p:val>
                                            <p:strVal val="#ppt_x"/>
                                          </p:val>
                                        </p:tav>
                                      </p:tavLst>
                                    </p:anim>
                                    <p:anim calcmode="lin" valueType="num">
                                      <p:cBhvr additive="base">
                                        <p:cTn id="22" dur="5000" fill="hold"/>
                                        <p:tgtEl>
                                          <p:spTgt spid="495619">
                                            <p:txEl>
                                              <p:pRg st="1" end="1"/>
                                            </p:txEl>
                                          </p:spTgt>
                                        </p:tgtEl>
                                        <p:attrNameLst>
                                          <p:attrName>ppt_y</p:attrName>
                                        </p:attrNameLst>
                                      </p:cBhvr>
                                      <p:tavLst>
                                        <p:tav tm="0">
                                          <p:val>
                                            <p:strVal val="#ppt_y"/>
                                          </p:val>
                                        </p:tav>
                                        <p:tav tm="100000">
                                          <p:val>
                                            <p:strVal val="#ppt_y"/>
                                          </p:val>
                                        </p:tav>
                                      </p:tavLst>
                                    </p:anim>
                                  </p:childTnLst>
                                </p:cTn>
                              </p:par>
                              <p:par>
                                <p:cTn id="23" presetID="7" presetClass="entr" presetSubtype="8" fill="hold" nodeType="withEffect">
                                  <p:stCondLst>
                                    <p:cond delay="0"/>
                                  </p:stCondLst>
                                  <p:childTnLst>
                                    <p:set>
                                      <p:cBhvr>
                                        <p:cTn id="24" dur="1" fill="hold">
                                          <p:stCondLst>
                                            <p:cond delay="0"/>
                                          </p:stCondLst>
                                        </p:cTn>
                                        <p:tgtEl>
                                          <p:spTgt spid="495619">
                                            <p:txEl>
                                              <p:pRg st="2" end="2"/>
                                            </p:txEl>
                                          </p:spTgt>
                                        </p:tgtEl>
                                        <p:attrNameLst>
                                          <p:attrName>style.visibility</p:attrName>
                                        </p:attrNameLst>
                                      </p:cBhvr>
                                      <p:to>
                                        <p:strVal val="visible"/>
                                      </p:to>
                                    </p:set>
                                    <p:anim calcmode="lin" valueType="num">
                                      <p:cBhvr additive="base">
                                        <p:cTn id="25" dur="5000" fill="hold"/>
                                        <p:tgtEl>
                                          <p:spTgt spid="495619">
                                            <p:txEl>
                                              <p:pRg st="2" end="2"/>
                                            </p:txEl>
                                          </p:spTgt>
                                        </p:tgtEl>
                                        <p:attrNameLst>
                                          <p:attrName>ppt_x</p:attrName>
                                        </p:attrNameLst>
                                      </p:cBhvr>
                                      <p:tavLst>
                                        <p:tav tm="0">
                                          <p:val>
                                            <p:strVal val="0-#ppt_w/2"/>
                                          </p:val>
                                        </p:tav>
                                        <p:tav tm="100000">
                                          <p:val>
                                            <p:strVal val="#ppt_x"/>
                                          </p:val>
                                        </p:tav>
                                      </p:tavLst>
                                    </p:anim>
                                    <p:anim calcmode="lin" valueType="num">
                                      <p:cBhvr additive="base">
                                        <p:cTn id="26" dur="5000" fill="hold"/>
                                        <p:tgtEl>
                                          <p:spTgt spid="495619">
                                            <p:txEl>
                                              <p:pRg st="2" end="2"/>
                                            </p:txEl>
                                          </p:spTgt>
                                        </p:tgtEl>
                                        <p:attrNameLst>
                                          <p:attrName>ppt_y</p:attrName>
                                        </p:attrNameLst>
                                      </p:cBhvr>
                                      <p:tavLst>
                                        <p:tav tm="0">
                                          <p:val>
                                            <p:strVal val="#ppt_y"/>
                                          </p:val>
                                        </p:tav>
                                        <p:tav tm="100000">
                                          <p:val>
                                            <p:strVal val="#ppt_y"/>
                                          </p:val>
                                        </p:tav>
                                      </p:tavLst>
                                    </p:anim>
                                  </p:childTnLst>
                                </p:cTn>
                              </p:par>
                              <p:par>
                                <p:cTn id="27" presetID="7" presetClass="entr" presetSubtype="8" fill="hold" nodeType="withEffect">
                                  <p:stCondLst>
                                    <p:cond delay="0"/>
                                  </p:stCondLst>
                                  <p:childTnLst>
                                    <p:set>
                                      <p:cBhvr>
                                        <p:cTn id="28" dur="1" fill="hold">
                                          <p:stCondLst>
                                            <p:cond delay="0"/>
                                          </p:stCondLst>
                                        </p:cTn>
                                        <p:tgtEl>
                                          <p:spTgt spid="495619">
                                            <p:txEl>
                                              <p:pRg st="3" end="3"/>
                                            </p:txEl>
                                          </p:spTgt>
                                        </p:tgtEl>
                                        <p:attrNameLst>
                                          <p:attrName>style.visibility</p:attrName>
                                        </p:attrNameLst>
                                      </p:cBhvr>
                                      <p:to>
                                        <p:strVal val="visible"/>
                                      </p:to>
                                    </p:set>
                                    <p:anim calcmode="lin" valueType="num">
                                      <p:cBhvr additive="base">
                                        <p:cTn id="29" dur="5000" fill="hold"/>
                                        <p:tgtEl>
                                          <p:spTgt spid="495619">
                                            <p:txEl>
                                              <p:pRg st="3" end="3"/>
                                            </p:txEl>
                                          </p:spTgt>
                                        </p:tgtEl>
                                        <p:attrNameLst>
                                          <p:attrName>ppt_x</p:attrName>
                                        </p:attrNameLst>
                                      </p:cBhvr>
                                      <p:tavLst>
                                        <p:tav tm="0">
                                          <p:val>
                                            <p:strVal val="0-#ppt_w/2"/>
                                          </p:val>
                                        </p:tav>
                                        <p:tav tm="100000">
                                          <p:val>
                                            <p:strVal val="#ppt_x"/>
                                          </p:val>
                                        </p:tav>
                                      </p:tavLst>
                                    </p:anim>
                                    <p:anim calcmode="lin" valueType="num">
                                      <p:cBhvr additive="base">
                                        <p:cTn id="30" dur="5000" fill="hold"/>
                                        <p:tgtEl>
                                          <p:spTgt spid="49561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3" presetClass="entr" presetSubtype="10" fill="hold" nodeType="clickEffect">
                                  <p:stCondLst>
                                    <p:cond delay="0"/>
                                  </p:stCondLst>
                                  <p:childTnLst>
                                    <p:set>
                                      <p:cBhvr>
                                        <p:cTn id="34" dur="1" fill="hold">
                                          <p:stCondLst>
                                            <p:cond delay="0"/>
                                          </p:stCondLst>
                                        </p:cTn>
                                        <p:tgtEl>
                                          <p:spTgt spid="495619">
                                            <p:txEl>
                                              <p:pRg st="4" end="4"/>
                                            </p:txEl>
                                          </p:spTgt>
                                        </p:tgtEl>
                                        <p:attrNameLst>
                                          <p:attrName>style.visibility</p:attrName>
                                        </p:attrNameLst>
                                      </p:cBhvr>
                                      <p:to>
                                        <p:strVal val="visible"/>
                                      </p:to>
                                    </p:set>
                                    <p:animEffect transition="in" filter="blinds(horizontal)">
                                      <p:cBhvr>
                                        <p:cTn id="35" dur="500"/>
                                        <p:tgtEl>
                                          <p:spTgt spid="495619">
                                            <p:txEl>
                                              <p:pRg st="4" end="4"/>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495629"/>
                                        </p:tgtEl>
                                        <p:attrNameLst>
                                          <p:attrName>style.visibility</p:attrName>
                                        </p:attrNameLst>
                                      </p:cBhvr>
                                      <p:to>
                                        <p:strVal val="visible"/>
                                      </p:to>
                                    </p:set>
                                    <p:animEffect transition="in" filter="blinds(horizontal)">
                                      <p:cBhvr>
                                        <p:cTn id="40" dur="500"/>
                                        <p:tgtEl>
                                          <p:spTgt spid="495629"/>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495630"/>
                                        </p:tgtEl>
                                        <p:attrNameLst>
                                          <p:attrName>style.visibility</p:attrName>
                                        </p:attrNameLst>
                                      </p:cBhvr>
                                      <p:to>
                                        <p:strVal val="visible"/>
                                      </p:to>
                                    </p:set>
                                    <p:animEffect transition="in" filter="blinds(horizontal)">
                                      <p:cBhvr>
                                        <p:cTn id="43" dur="500"/>
                                        <p:tgtEl>
                                          <p:spTgt spid="495630"/>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495625"/>
                                        </p:tgtEl>
                                        <p:attrNameLst>
                                          <p:attrName>style.visibility</p:attrName>
                                        </p:attrNameLst>
                                      </p:cBhvr>
                                      <p:to>
                                        <p:strVal val="visible"/>
                                      </p:to>
                                    </p:set>
                                    <p:animEffect transition="in" filter="blinds(horizontal)">
                                      <p:cBhvr>
                                        <p:cTn id="46" dur="500"/>
                                        <p:tgtEl>
                                          <p:spTgt spid="495625"/>
                                        </p:tgtEl>
                                      </p:cBhvr>
                                    </p:animEffect>
                                  </p:childTnLst>
                                </p:cTn>
                              </p:par>
                              <p:par>
                                <p:cTn id="47" presetID="3" presetClass="entr" presetSubtype="10" fill="hold" grpId="0" nodeType="withEffect">
                                  <p:stCondLst>
                                    <p:cond delay="0"/>
                                  </p:stCondLst>
                                  <p:childTnLst>
                                    <p:set>
                                      <p:cBhvr>
                                        <p:cTn id="48" dur="1" fill="hold">
                                          <p:stCondLst>
                                            <p:cond delay="0"/>
                                          </p:stCondLst>
                                        </p:cTn>
                                        <p:tgtEl>
                                          <p:spTgt spid="495624"/>
                                        </p:tgtEl>
                                        <p:attrNameLst>
                                          <p:attrName>style.visibility</p:attrName>
                                        </p:attrNameLst>
                                      </p:cBhvr>
                                      <p:to>
                                        <p:strVal val="visible"/>
                                      </p:to>
                                    </p:set>
                                    <p:animEffect transition="in" filter="blinds(horizontal)">
                                      <p:cBhvr>
                                        <p:cTn id="49" dur="500"/>
                                        <p:tgtEl>
                                          <p:spTgt spid="495624"/>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495620"/>
                                        </p:tgtEl>
                                        <p:attrNameLst>
                                          <p:attrName>style.visibility</p:attrName>
                                        </p:attrNameLst>
                                      </p:cBhvr>
                                      <p:to>
                                        <p:strVal val="visible"/>
                                      </p:to>
                                    </p:set>
                                    <p:animEffect transition="in" filter="blinds(horizontal)">
                                      <p:cBhvr>
                                        <p:cTn id="52" dur="500"/>
                                        <p:tgtEl>
                                          <p:spTgt spid="495620"/>
                                        </p:tgtEl>
                                      </p:cBhvr>
                                    </p:animEffect>
                                  </p:childTnLst>
                                </p:cTn>
                              </p:par>
                              <p:par>
                                <p:cTn id="53" presetID="3" presetClass="entr" presetSubtype="10" fill="hold" grpId="0" nodeType="withEffect">
                                  <p:stCondLst>
                                    <p:cond delay="0"/>
                                  </p:stCondLst>
                                  <p:childTnLst>
                                    <p:set>
                                      <p:cBhvr>
                                        <p:cTn id="54" dur="1" fill="hold">
                                          <p:stCondLst>
                                            <p:cond delay="0"/>
                                          </p:stCondLst>
                                        </p:cTn>
                                        <p:tgtEl>
                                          <p:spTgt spid="495628"/>
                                        </p:tgtEl>
                                        <p:attrNameLst>
                                          <p:attrName>style.visibility</p:attrName>
                                        </p:attrNameLst>
                                      </p:cBhvr>
                                      <p:to>
                                        <p:strVal val="visible"/>
                                      </p:to>
                                    </p:set>
                                    <p:animEffect transition="in" filter="blinds(horizontal)">
                                      <p:cBhvr>
                                        <p:cTn id="55" dur="500"/>
                                        <p:tgtEl>
                                          <p:spTgt spid="495628"/>
                                        </p:tgtEl>
                                      </p:cBhvr>
                                    </p:animEffect>
                                  </p:childTnLst>
                                </p:cTn>
                              </p:par>
                            </p:childTnLst>
                          </p:cTn>
                        </p:par>
                        <p:par>
                          <p:cTn id="56" fill="hold" nodeType="afterGroup">
                            <p:stCondLst>
                              <p:cond delay="500"/>
                            </p:stCondLst>
                            <p:childTnLst>
                              <p:par>
                                <p:cTn id="57" presetID="3" presetClass="entr" presetSubtype="10" fill="hold" grpId="0" nodeType="afterEffect">
                                  <p:stCondLst>
                                    <p:cond delay="0"/>
                                  </p:stCondLst>
                                  <p:childTnLst>
                                    <p:set>
                                      <p:cBhvr>
                                        <p:cTn id="58" dur="1" fill="hold">
                                          <p:stCondLst>
                                            <p:cond delay="0"/>
                                          </p:stCondLst>
                                        </p:cTn>
                                        <p:tgtEl>
                                          <p:spTgt spid="495627"/>
                                        </p:tgtEl>
                                        <p:attrNameLst>
                                          <p:attrName>style.visibility</p:attrName>
                                        </p:attrNameLst>
                                      </p:cBhvr>
                                      <p:to>
                                        <p:strVal val="visible"/>
                                      </p:to>
                                    </p:set>
                                    <p:animEffect transition="in" filter="blinds(horizontal)">
                                      <p:cBhvr>
                                        <p:cTn id="59" dur="500"/>
                                        <p:tgtEl>
                                          <p:spTgt spid="4956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5620" grpId="0" animBg="1"/>
      <p:bldP spid="495622" grpId="0" animBg="1"/>
      <p:bldP spid="495624" grpId="0" animBg="1"/>
      <p:bldP spid="495625" grpId="0" animBg="1"/>
      <p:bldP spid="495627" grpId="0" animBg="1"/>
      <p:bldP spid="495628" grpId="0" animBg="1"/>
      <p:bldP spid="495629" grpId="0" animBg="1"/>
      <p:bldP spid="49563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4" descr="ToTam-02LL">
            <a:hlinkClick r:id="rId2" action="ppaction://hlinksldjump"/>
          </p:cNvPr>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descr="vịtcon">
            <a:hlinkClick r:id="rId2" action="ppaction://hlinksldjump"/>
          </p:cNvPr>
          <p:cNvPicPr>
            <a:picLocks noChangeAspect="1" noChangeArrowheads="1"/>
          </p:cNvPicPr>
          <p:nvPr/>
        </p:nvPicPr>
        <p:blipFill>
          <a:blip r:embed="rId3"/>
          <a:srcRect/>
          <a:stretch>
            <a:fillRect/>
          </a:stretch>
        </p:blipFill>
        <p:spPr bwMode="auto">
          <a:xfrm>
            <a:off x="0" y="0"/>
            <a:ext cx="9144000" cy="6629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685800" y="0"/>
            <a:ext cx="7467600" cy="1016000"/>
          </a:xfrm>
          <a:prstGeom prst="rect">
            <a:avLst/>
          </a:prstGeom>
          <a:noFill/>
          <a:ln w="9525">
            <a:noFill/>
            <a:miter lim="800000"/>
            <a:headEnd/>
            <a:tailEnd/>
          </a:ln>
        </p:spPr>
        <p:txBody>
          <a:bodyPr>
            <a:spAutoFit/>
          </a:bodyPr>
          <a:lstStyle/>
          <a:p>
            <a:pPr>
              <a:spcBef>
                <a:spcPct val="50000"/>
              </a:spcBef>
            </a:pPr>
            <a:r>
              <a:rPr lang="en-US" sz="2000">
                <a:latin typeface="Arial" charset="0"/>
              </a:rPr>
              <a:t>                         </a:t>
            </a:r>
          </a:p>
          <a:p>
            <a:pPr>
              <a:lnSpc>
                <a:spcPct val="50000"/>
              </a:lnSpc>
              <a:spcBef>
                <a:spcPct val="50000"/>
              </a:spcBef>
            </a:pPr>
            <a:r>
              <a:rPr lang="en-US" sz="2000">
                <a:latin typeface="Arial" charset="0"/>
              </a:rPr>
              <a:t>     </a:t>
            </a:r>
            <a:r>
              <a:rPr lang="en-US" sz="2000" u="sng">
                <a:latin typeface="Arial" charset="0"/>
              </a:rPr>
              <a:t>Tập làm văn</a:t>
            </a:r>
          </a:p>
          <a:p>
            <a:pPr>
              <a:lnSpc>
                <a:spcPct val="50000"/>
              </a:lnSpc>
              <a:spcBef>
                <a:spcPct val="50000"/>
              </a:spcBef>
            </a:pPr>
            <a:endParaRPr lang="en-US" sz="2000">
              <a:latin typeface="Arial" charset="0"/>
            </a:endParaRPr>
          </a:p>
        </p:txBody>
      </p:sp>
      <p:sp>
        <p:nvSpPr>
          <p:cNvPr id="496643" name="Text Box 3"/>
          <p:cNvSpPr txBox="1">
            <a:spLocks noChangeArrowheads="1"/>
          </p:cNvSpPr>
          <p:nvPr/>
        </p:nvSpPr>
        <p:spPr bwMode="auto">
          <a:xfrm>
            <a:off x="0" y="1066800"/>
            <a:ext cx="8991600" cy="862013"/>
          </a:xfrm>
          <a:prstGeom prst="rect">
            <a:avLst/>
          </a:prstGeom>
          <a:noFill/>
          <a:ln w="9525">
            <a:noFill/>
            <a:miter lim="800000"/>
            <a:headEnd/>
            <a:tailEnd/>
          </a:ln>
        </p:spPr>
        <p:txBody>
          <a:bodyPr>
            <a:spAutoFit/>
          </a:bodyPr>
          <a:lstStyle/>
          <a:p>
            <a:pPr>
              <a:spcBef>
                <a:spcPct val="50000"/>
              </a:spcBef>
            </a:pPr>
            <a:r>
              <a:rPr lang="en-US" sz="2000">
                <a:latin typeface="Arial" charset="0"/>
              </a:rPr>
              <a:t>Câu 2:.Để miêu tả đàn ngan, tác giả bài văn trên đã quan xác những bộ </a:t>
            </a:r>
          </a:p>
          <a:p>
            <a:pPr>
              <a:spcBef>
                <a:spcPct val="50000"/>
              </a:spcBef>
            </a:pPr>
            <a:r>
              <a:rPr lang="en-US" sz="2000">
                <a:latin typeface="Arial" charset="0"/>
              </a:rPr>
              <a:t>phận nào của chúng? Ghi lại những câu văn mà em cho là hay.</a:t>
            </a:r>
          </a:p>
        </p:txBody>
      </p:sp>
      <p:sp>
        <p:nvSpPr>
          <p:cNvPr id="6148" name="Text Box 4"/>
          <p:cNvSpPr txBox="1">
            <a:spLocks noChangeArrowheads="1"/>
          </p:cNvSpPr>
          <p:nvPr/>
        </p:nvSpPr>
        <p:spPr bwMode="auto">
          <a:xfrm>
            <a:off x="381000" y="1981200"/>
            <a:ext cx="8229600" cy="400050"/>
          </a:xfrm>
          <a:prstGeom prst="rect">
            <a:avLst/>
          </a:prstGeom>
          <a:noFill/>
          <a:ln w="9525">
            <a:noFill/>
            <a:miter lim="800000"/>
            <a:headEnd/>
            <a:tailEnd/>
          </a:ln>
        </p:spPr>
        <p:txBody>
          <a:bodyPr>
            <a:spAutoFit/>
          </a:bodyPr>
          <a:lstStyle/>
          <a:p>
            <a:pPr>
              <a:spcBef>
                <a:spcPct val="50000"/>
              </a:spcBef>
            </a:pPr>
            <a:endParaRPr lang="en-US" sz="2000">
              <a:latin typeface="Arial" charset="0"/>
            </a:endParaRPr>
          </a:p>
        </p:txBody>
      </p:sp>
      <p:graphicFrame>
        <p:nvGraphicFramePr>
          <p:cNvPr id="496711" name="Group 71"/>
          <p:cNvGraphicFramePr>
            <a:graphicFrameLocks noGrp="1"/>
          </p:cNvGraphicFramePr>
          <p:nvPr/>
        </p:nvGraphicFramePr>
        <p:xfrm>
          <a:off x="304800" y="2133600"/>
          <a:ext cx="8305800" cy="4857750"/>
        </p:xfrm>
        <a:graphic>
          <a:graphicData uri="http://schemas.openxmlformats.org/drawingml/2006/table">
            <a:tbl>
              <a:tblPr/>
              <a:tblGrid>
                <a:gridCol w="1946275"/>
                <a:gridCol w="6359525"/>
              </a:tblGrid>
              <a:tr h="64298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0" i="0" u="none" strike="noStrike" cap="none" normalizeH="0" baseline="0" smtClean="0">
                          <a:ln>
                            <a:noFill/>
                          </a:ln>
                          <a:solidFill>
                            <a:srgbClr val="FF0000"/>
                          </a:solidFill>
                          <a:effectLst>
                            <a:outerShdw blurRad="38100" dist="38100" dir="2700000" algn="tl">
                              <a:srgbClr val="000000"/>
                            </a:outerShdw>
                          </a:effectLst>
                          <a:latin typeface="Times New Roman" pitchFamily="18" charset="0"/>
                        </a:rPr>
                        <a:t>Các bộ phận</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FFFFFF"/>
                            </a:outerShdw>
                          </a:effectLst>
                          <a:latin typeface="Times New Roman" pitchFamily="18" charset="0"/>
                        </a:rPr>
                        <a:t>                 </a:t>
                      </a:r>
                      <a:r>
                        <a:rPr kumimoji="0" lang="en-US" sz="2400" b="0" i="0" u="none" strike="noStrike" cap="none" normalizeH="0" baseline="0" smtClean="0">
                          <a:ln>
                            <a:noFill/>
                          </a:ln>
                          <a:solidFill>
                            <a:srgbClr val="FF0000"/>
                          </a:solidFill>
                          <a:effectLst>
                            <a:outerShdw blurRad="38100" dist="38100" dir="2700000" algn="tl">
                              <a:srgbClr val="000000"/>
                            </a:outerShdw>
                          </a:effectLst>
                          <a:latin typeface="Times New Roman" pitchFamily="18" charset="0"/>
                        </a:rPr>
                        <a:t>Từ ngữ miêu tả</a:t>
                      </a:r>
                      <a:r>
                        <a:rPr kumimoji="0" lang="en-US" sz="2400" b="0" i="0" u="none" strike="noStrike" cap="none" normalizeH="0" baseline="0" smtClean="0">
                          <a:ln>
                            <a:noFill/>
                          </a:ln>
                          <a:solidFill>
                            <a:srgbClr val="FF0000"/>
                          </a:solidFill>
                          <a:effectLst>
                            <a:outerShdw blurRad="38100" dist="38100" dir="2700000" algn="tl">
                              <a:srgbClr val="000000"/>
                            </a:outerShdw>
                          </a:effectLst>
                          <a:latin typeface="Tahoma" pitchFamily="34" charset="0"/>
                        </a:rPr>
                        <a:t>.</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1392">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FFFFFF"/>
                            </a:outerShdw>
                          </a:effectLst>
                          <a:latin typeface="Times New Roman" pitchFamily="18" charset="0"/>
                        </a:rPr>
                        <a:t>Hình dáng</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FFFFFF"/>
                            </a:outerShdw>
                          </a:effectLst>
                          <a:latin typeface="Times New Roman" pitchFamily="18" charset="0"/>
                        </a:rPr>
                        <a:t>Chỉ to hơn cái trứng một tí</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298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FFFFFF"/>
                            </a:outerShdw>
                          </a:effectLst>
                          <a:latin typeface="Times New Roman" pitchFamily="18" charset="0"/>
                        </a:rPr>
                        <a:t>Bộ lông</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FFFFFF"/>
                            </a:outerShdw>
                          </a:effectLst>
                          <a:latin typeface="Times New Roman" pitchFamily="18" charset="0"/>
                        </a:rPr>
                        <a:t>Vàng óng như màu vàng của con tơ mới ra guồng</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3014">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FFFFFF"/>
                            </a:outerShdw>
                          </a:effectLst>
                          <a:latin typeface="Times New Roman" pitchFamily="18" charset="0"/>
                        </a:rPr>
                        <a:t>Đôi mắt</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FFFFFF"/>
                            </a:outerShdw>
                          </a:effectLst>
                          <a:latin typeface="Times New Roman" pitchFamily="18" charset="0"/>
                        </a:rPr>
                        <a:t>Bằng hạt cườm đen nhánh hạt huyền,long lanh đưa qua đưa lại như có nước.</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3014">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FFFFFF"/>
                            </a:outerShdw>
                          </a:effectLst>
                          <a:latin typeface="Times New Roman" pitchFamily="18" charset="0"/>
                        </a:rPr>
                        <a:t>Cái mỏ</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FFFFFF"/>
                            </a:outerShdw>
                          </a:effectLst>
                          <a:latin typeface="Times New Roman" pitchFamily="18" charset="0"/>
                        </a:rPr>
                        <a:t>Màu nhung hươu, vừa bằng ngón tay đứa bé mới đẻ, mọi ngăn ngắn đằng trước.</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1392">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FFFFFF"/>
                            </a:outerShdw>
                          </a:effectLst>
                          <a:latin typeface="Times New Roman" pitchFamily="18" charset="0"/>
                        </a:rPr>
                        <a:t>Cái đầu</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FFFFFF"/>
                            </a:outerShdw>
                          </a:effectLst>
                          <a:latin typeface="Times New Roman" pitchFamily="18" charset="0"/>
                        </a:rPr>
                        <a:t>Xinh xinh, vàng nuột</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298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FFFFFF"/>
                            </a:outerShdw>
                          </a:effectLst>
                          <a:latin typeface="Times New Roman" pitchFamily="18" charset="0"/>
                        </a:rPr>
                        <a:t>Hai cái chân</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FFFFFF"/>
                            </a:outerShdw>
                          </a:effectLst>
                          <a:latin typeface="Times New Roman" pitchFamily="18" charset="0"/>
                        </a:rPr>
                        <a:t>Lủn củn, bé tí, màu đỏ hồng</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175" name="WordArt 72" descr="Paper bag"/>
          <p:cNvSpPr>
            <a:spLocks noChangeArrowheads="1" noChangeShapeType="1" noTextEdit="1"/>
          </p:cNvSpPr>
          <p:nvPr/>
        </p:nvSpPr>
        <p:spPr bwMode="auto">
          <a:xfrm>
            <a:off x="3200400" y="381000"/>
            <a:ext cx="4819650" cy="523875"/>
          </a:xfrm>
          <a:prstGeom prst="rect">
            <a:avLst/>
          </a:prstGeom>
        </p:spPr>
        <p:txBody>
          <a:bodyPr wrap="none" fromWordArt="1">
            <a:prstTxWarp prst="textPlain">
              <a:avLst>
                <a:gd name="adj" fmla="val 50000"/>
              </a:avLst>
            </a:prstTxWarp>
          </a:bodyPr>
          <a:lstStyle/>
          <a:p>
            <a:pPr algn="ctr"/>
            <a:r>
              <a:rPr lang="en-US" sz="3200" kern="10">
                <a:ln w="9525">
                  <a:solidFill>
                    <a:srgbClr val="008000"/>
                  </a:solidFill>
                  <a:round/>
                  <a:headEnd/>
                  <a:tailEnd/>
                </a:ln>
                <a:blipFill dpi="0" rotWithShape="0">
                  <a:blip r:embed="rId2"/>
                  <a:srcRect/>
                  <a:tile tx="0" ty="0" sx="100000" sy="100000" flip="none" algn="tl"/>
                </a:blipFill>
                <a:effectLst>
                  <a:outerShdw dist="563972" dir="14049741" sx="125000" sy="125000" algn="tl" rotWithShape="0">
                    <a:srgbClr val="C7DFD3">
                      <a:alpha val="79999"/>
                    </a:srgbClr>
                  </a:outerShdw>
                </a:effectLst>
                <a:latin typeface="Arial"/>
                <a:cs typeface="Arial"/>
              </a:rPr>
              <a:t>Luyện tập quan sát con vật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496643"/>
                                        </p:tgtEl>
                                        <p:attrNameLst>
                                          <p:attrName>style.visibility</p:attrName>
                                        </p:attrNameLst>
                                      </p:cBhvr>
                                      <p:to>
                                        <p:strVal val="visible"/>
                                      </p:to>
                                    </p:set>
                                    <p:animEffect transition="in" filter="blinds(vertical)">
                                      <p:cBhvr>
                                        <p:cTn id="7" dur="500"/>
                                        <p:tgtEl>
                                          <p:spTgt spid="49664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496711"/>
                                        </p:tgtEl>
                                        <p:attrNameLst>
                                          <p:attrName>style.visibility</p:attrName>
                                        </p:attrNameLst>
                                      </p:cBhvr>
                                      <p:to>
                                        <p:strVal val="visible"/>
                                      </p:to>
                                    </p:set>
                                    <p:animEffect transition="in" filter="blinds(horizontal)">
                                      <p:cBhvr>
                                        <p:cTn id="12" dur="500"/>
                                        <p:tgtEl>
                                          <p:spTgt spid="49671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4967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664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4"/>
          <p:cNvSpPr txBox="1">
            <a:spLocks noChangeArrowheads="1"/>
          </p:cNvSpPr>
          <p:nvPr/>
        </p:nvSpPr>
        <p:spPr bwMode="auto">
          <a:xfrm>
            <a:off x="762000" y="381000"/>
            <a:ext cx="7391400" cy="1016000"/>
          </a:xfrm>
          <a:prstGeom prst="rect">
            <a:avLst/>
          </a:prstGeom>
          <a:noFill/>
          <a:ln w="9525">
            <a:noFill/>
            <a:miter lim="800000"/>
            <a:headEnd/>
            <a:tailEnd/>
          </a:ln>
        </p:spPr>
        <p:txBody>
          <a:bodyPr>
            <a:spAutoFit/>
          </a:bodyPr>
          <a:lstStyle/>
          <a:p>
            <a:pPr>
              <a:spcBef>
                <a:spcPct val="50000"/>
              </a:spcBef>
            </a:pPr>
            <a:r>
              <a:rPr lang="en-US">
                <a:latin typeface="Arial" charset="0"/>
              </a:rPr>
              <a:t>                  </a:t>
            </a:r>
          </a:p>
          <a:p>
            <a:pPr>
              <a:spcBef>
                <a:spcPct val="50000"/>
              </a:spcBef>
            </a:pPr>
            <a:r>
              <a:rPr lang="en-US">
                <a:latin typeface="Arial" charset="0"/>
              </a:rPr>
              <a:t> </a:t>
            </a:r>
            <a:r>
              <a:rPr lang="en-US" u="sng">
                <a:latin typeface="Arial" charset="0"/>
              </a:rPr>
              <a:t>Tập làm văn:</a:t>
            </a:r>
          </a:p>
        </p:txBody>
      </p:sp>
      <p:sp>
        <p:nvSpPr>
          <p:cNvPr id="492549" name="Text Box 5"/>
          <p:cNvSpPr txBox="1">
            <a:spLocks noChangeArrowheads="1"/>
          </p:cNvSpPr>
          <p:nvPr/>
        </p:nvSpPr>
        <p:spPr bwMode="auto">
          <a:xfrm>
            <a:off x="76200" y="1371600"/>
            <a:ext cx="8686800" cy="2678113"/>
          </a:xfrm>
          <a:prstGeom prst="rect">
            <a:avLst/>
          </a:prstGeom>
          <a:noFill/>
          <a:ln w="9525">
            <a:noFill/>
            <a:miter lim="800000"/>
            <a:headEnd/>
            <a:tailEnd/>
          </a:ln>
        </p:spPr>
        <p:txBody>
          <a:bodyPr>
            <a:spAutoFit/>
          </a:bodyPr>
          <a:lstStyle/>
          <a:p>
            <a:pPr>
              <a:spcBef>
                <a:spcPct val="50000"/>
              </a:spcBef>
            </a:pPr>
            <a:r>
              <a:rPr lang="en-US">
                <a:solidFill>
                  <a:schemeClr val="folHlink"/>
                </a:solidFill>
                <a:latin typeface="Arial" charset="0"/>
              </a:rPr>
              <a:t>Ví dụ:</a:t>
            </a:r>
            <a:r>
              <a:rPr lang="en-US">
                <a:latin typeface="Arial" charset="0"/>
              </a:rPr>
              <a:t> </a:t>
            </a:r>
          </a:p>
          <a:p>
            <a:pPr>
              <a:spcBef>
                <a:spcPct val="50000"/>
              </a:spcBef>
            </a:pPr>
            <a:r>
              <a:rPr lang="en-US">
                <a:latin typeface="Arial" charset="0"/>
              </a:rPr>
              <a:t>cái đầu xinh xinh, vàng nuột và ở dưới bụng,lủn chủn hai cái chân bé tí màu đỏ hồng.</a:t>
            </a:r>
          </a:p>
          <a:p>
            <a:pPr>
              <a:spcBef>
                <a:spcPct val="50000"/>
              </a:spcBef>
            </a:pPr>
            <a:r>
              <a:rPr lang="en-US">
                <a:solidFill>
                  <a:schemeClr val="folHlink"/>
                </a:solidFill>
                <a:latin typeface="Arial" charset="0"/>
              </a:rPr>
              <a:t>Đôi mắt chỉ bằng hạt cườm,  đen nhánh, hạt huyền, lúc nào cũng long lanh đưa đi đưa lại như có nước, làm hạt động hai con ngươi bóng mỡ.</a:t>
            </a:r>
          </a:p>
        </p:txBody>
      </p:sp>
      <p:sp>
        <p:nvSpPr>
          <p:cNvPr id="492550" name="Text Box 6"/>
          <p:cNvSpPr txBox="1">
            <a:spLocks noChangeArrowheads="1"/>
          </p:cNvSpPr>
          <p:nvPr/>
        </p:nvSpPr>
        <p:spPr bwMode="auto">
          <a:xfrm>
            <a:off x="304800" y="1676400"/>
            <a:ext cx="9144000" cy="830263"/>
          </a:xfrm>
          <a:prstGeom prst="rect">
            <a:avLst/>
          </a:prstGeom>
          <a:noFill/>
          <a:ln w="9525">
            <a:noFill/>
            <a:miter lim="800000"/>
            <a:headEnd/>
            <a:tailEnd/>
          </a:ln>
        </p:spPr>
        <p:txBody>
          <a:bodyPr>
            <a:spAutoFit/>
          </a:bodyPr>
          <a:lstStyle/>
          <a:p>
            <a:pPr>
              <a:spcBef>
                <a:spcPct val="50000"/>
              </a:spcBef>
            </a:pPr>
            <a:r>
              <a:rPr lang="en-US">
                <a:latin typeface="Arial" charset="0"/>
              </a:rPr>
              <a:t> </a:t>
            </a:r>
            <a:r>
              <a:rPr lang="en-US">
                <a:solidFill>
                  <a:schemeClr val="folHlink"/>
                </a:solidFill>
                <a:latin typeface="Arial" charset="0"/>
              </a:rPr>
              <a:t>Câu3:</a:t>
            </a:r>
            <a:r>
              <a:rPr lang="en-US">
                <a:latin typeface="Arial" charset="0"/>
              </a:rPr>
              <a:t>Quan sát và miêu tả một đặc điểm ngoại hình của con mèo (hoặc con chó) của nhà em hay nhà hàng xóm.</a:t>
            </a:r>
          </a:p>
        </p:txBody>
      </p:sp>
      <p:sp>
        <p:nvSpPr>
          <p:cNvPr id="492551" name="Text Box 7"/>
          <p:cNvSpPr txBox="1">
            <a:spLocks noChangeArrowheads="1"/>
          </p:cNvSpPr>
          <p:nvPr/>
        </p:nvSpPr>
        <p:spPr bwMode="auto">
          <a:xfrm>
            <a:off x="533400" y="2743200"/>
            <a:ext cx="8382000" cy="2492375"/>
          </a:xfrm>
          <a:prstGeom prst="rect">
            <a:avLst/>
          </a:prstGeom>
          <a:noFill/>
          <a:ln w="9525">
            <a:noFill/>
            <a:miter lim="800000"/>
            <a:headEnd/>
            <a:tailEnd/>
          </a:ln>
        </p:spPr>
        <p:txBody>
          <a:bodyPr>
            <a:spAutoFit/>
          </a:bodyPr>
          <a:lstStyle/>
          <a:p>
            <a:pPr>
              <a:spcBef>
                <a:spcPct val="50000"/>
              </a:spcBef>
            </a:pPr>
            <a:r>
              <a:rPr lang="en-US">
                <a:latin typeface="Arial" charset="0"/>
              </a:rPr>
              <a:t> Các em chú ý:</a:t>
            </a:r>
          </a:p>
          <a:p>
            <a:pPr>
              <a:spcBef>
                <a:spcPct val="50000"/>
              </a:spcBef>
            </a:pPr>
            <a:r>
              <a:rPr lang="en-US">
                <a:latin typeface="Arial" charset="0"/>
              </a:rPr>
              <a:t>Trước hết viết lại kết quả quan sát các đặc điểm ngoại hình của con mèo hoặc con chó của nhà em hoặc  nhà hàng xóm</a:t>
            </a:r>
            <a:r>
              <a:rPr lang="en-US">
                <a:solidFill>
                  <a:srgbClr val="FF0000"/>
                </a:solidFill>
                <a:latin typeface="Arial" charset="0"/>
              </a:rPr>
              <a:t>( bộ lông,cái đầu, cái tai, đôi mắt, bộ ria bốn chân, cái đuôi)</a:t>
            </a:r>
            <a:r>
              <a:rPr lang="en-US">
                <a:latin typeface="Arial" charset="0"/>
              </a:rPr>
              <a:t> </a:t>
            </a:r>
            <a:r>
              <a:rPr lang="en-US">
                <a:solidFill>
                  <a:schemeClr val="hlink"/>
                </a:solidFill>
                <a:latin typeface="Arial" charset="0"/>
              </a:rPr>
              <a:t>Chú ý phát hiện đặc điểm phân biệt con mèo, con chó miêu tả với những con mèo, con chó khác.</a:t>
            </a:r>
          </a:p>
        </p:txBody>
      </p:sp>
      <p:sp>
        <p:nvSpPr>
          <p:cNvPr id="7174" name="WordArt 8" descr="Paper bag"/>
          <p:cNvSpPr>
            <a:spLocks noChangeArrowheads="1" noChangeShapeType="1" noTextEdit="1"/>
          </p:cNvSpPr>
          <p:nvPr/>
        </p:nvSpPr>
        <p:spPr bwMode="auto">
          <a:xfrm>
            <a:off x="2895600" y="1000125"/>
            <a:ext cx="4819650" cy="523875"/>
          </a:xfrm>
          <a:prstGeom prst="rect">
            <a:avLst/>
          </a:prstGeom>
        </p:spPr>
        <p:txBody>
          <a:bodyPr wrap="none" fromWordArt="1">
            <a:prstTxWarp prst="textPlain">
              <a:avLst>
                <a:gd name="adj" fmla="val 50000"/>
              </a:avLst>
            </a:prstTxWarp>
          </a:bodyPr>
          <a:lstStyle/>
          <a:p>
            <a:pPr algn="ctr"/>
            <a:r>
              <a:rPr lang="en-US" sz="3600" kern="10">
                <a:ln w="9525">
                  <a:solidFill>
                    <a:srgbClr val="008000"/>
                  </a:solidFill>
                  <a:round/>
                  <a:headEnd/>
                  <a:tailEnd/>
                </a:ln>
                <a:blipFill dpi="0" rotWithShape="0">
                  <a:blip r:embed="rId2"/>
                  <a:srcRect/>
                  <a:tile tx="0" ty="0" sx="100000" sy="100000" flip="none" algn="tl"/>
                </a:blipFill>
                <a:effectLst>
                  <a:outerShdw dist="563972" dir="14049741" sx="125000" sy="125000" algn="tl" rotWithShape="0">
                    <a:srgbClr val="C7DFD3">
                      <a:alpha val="79999"/>
                    </a:srgbClr>
                  </a:outerShdw>
                </a:effectLst>
                <a:latin typeface="Arial"/>
                <a:cs typeface="Arial"/>
              </a:rPr>
              <a:t>Luyện tập quan sát con vật</a:t>
            </a:r>
          </a:p>
        </p:txBody>
      </p:sp>
      <p:pic>
        <p:nvPicPr>
          <p:cNvPr id="7175" name="Picture 9" descr="h">
            <a:hlinkClick r:id="rId3" action="ppaction://hlinksldjump"/>
          </p:cNvPr>
          <p:cNvPicPr>
            <a:picLocks noChangeAspect="1" noChangeArrowheads="1" noCrop="1"/>
          </p:cNvPicPr>
          <p:nvPr/>
        </p:nvPicPr>
        <p:blipFill>
          <a:blip r:embed="rId4"/>
          <a:srcRect/>
          <a:stretch>
            <a:fillRect/>
          </a:stretch>
        </p:blipFill>
        <p:spPr bwMode="auto">
          <a:xfrm>
            <a:off x="8458200" y="6172200"/>
            <a:ext cx="457200" cy="457200"/>
          </a:xfrm>
          <a:prstGeom prst="rect">
            <a:avLst/>
          </a:prstGeom>
          <a:noFill/>
          <a:ln w="9525">
            <a:noFill/>
            <a:miter lim="800000"/>
            <a:headEnd/>
            <a:tailEnd/>
          </a:ln>
        </p:spPr>
      </p:pic>
      <p:pic>
        <p:nvPicPr>
          <p:cNvPr id="7176" name="Picture 10" descr="v">
            <a:hlinkClick r:id="rId5" action="ppaction://hlinksldjump"/>
          </p:cNvPr>
          <p:cNvPicPr>
            <a:picLocks noChangeAspect="1" noChangeArrowheads="1" noCrop="1"/>
          </p:cNvPicPr>
          <p:nvPr/>
        </p:nvPicPr>
        <p:blipFill>
          <a:blip r:embed="rId6"/>
          <a:srcRect/>
          <a:stretch>
            <a:fillRect/>
          </a:stretch>
        </p:blipFill>
        <p:spPr bwMode="auto">
          <a:xfrm>
            <a:off x="8458200" y="0"/>
            <a:ext cx="457200" cy="457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492549"/>
                                        </p:tgtEl>
                                        <p:attrNameLst>
                                          <p:attrName>style.visibility</p:attrName>
                                        </p:attrNameLst>
                                      </p:cBhvr>
                                      <p:to>
                                        <p:strVal val="visible"/>
                                      </p:to>
                                    </p:set>
                                    <p:animEffect transition="in" filter="blinds(vertical)">
                                      <p:cBhvr>
                                        <p:cTn id="7" dur="500"/>
                                        <p:tgtEl>
                                          <p:spTgt spid="49254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xit" presetSubtype="10" fill="hold" grpId="1" nodeType="clickEffect">
                                  <p:stCondLst>
                                    <p:cond delay="0"/>
                                  </p:stCondLst>
                                  <p:childTnLst>
                                    <p:animEffect transition="out" filter="blinds(horizontal)">
                                      <p:cBhvr>
                                        <p:cTn id="11" dur="500"/>
                                        <p:tgtEl>
                                          <p:spTgt spid="492549"/>
                                        </p:tgtEl>
                                      </p:cBhvr>
                                    </p:animEffect>
                                    <p:set>
                                      <p:cBhvr>
                                        <p:cTn id="12" dur="1" fill="hold">
                                          <p:stCondLst>
                                            <p:cond delay="499"/>
                                          </p:stCondLst>
                                        </p:cTn>
                                        <p:tgtEl>
                                          <p:spTgt spid="492549"/>
                                        </p:tgtEl>
                                        <p:attrNameLst>
                                          <p:attrName>style.visibility</p:attrName>
                                        </p:attrNameLst>
                                      </p:cBhvr>
                                      <p:to>
                                        <p:strVal val="hidden"/>
                                      </p:to>
                                    </p:set>
                                  </p:childTnLst>
                                </p:cTn>
                              </p:par>
                            </p:childTnLst>
                          </p:cTn>
                        </p:par>
                        <p:par>
                          <p:cTn id="13" fill="hold" nodeType="afterGroup">
                            <p:stCondLst>
                              <p:cond delay="500"/>
                            </p:stCondLst>
                            <p:childTnLst>
                              <p:par>
                                <p:cTn id="14" presetID="4" presetClass="entr" presetSubtype="32" fill="hold" nodeType="afterEffect">
                                  <p:stCondLst>
                                    <p:cond delay="0"/>
                                  </p:stCondLst>
                                  <p:childTnLst>
                                    <p:set>
                                      <p:cBhvr>
                                        <p:cTn id="15" dur="1" fill="hold">
                                          <p:stCondLst>
                                            <p:cond delay="0"/>
                                          </p:stCondLst>
                                        </p:cTn>
                                        <p:tgtEl>
                                          <p:spTgt spid="492550">
                                            <p:txEl>
                                              <p:pRg st="0" end="0"/>
                                            </p:txEl>
                                          </p:spTgt>
                                        </p:tgtEl>
                                        <p:attrNameLst>
                                          <p:attrName>style.visibility</p:attrName>
                                        </p:attrNameLst>
                                      </p:cBhvr>
                                      <p:to>
                                        <p:strVal val="visible"/>
                                      </p:to>
                                    </p:set>
                                    <p:animEffect transition="in" filter="box(out)">
                                      <p:cBhvr>
                                        <p:cTn id="16" dur="500"/>
                                        <p:tgtEl>
                                          <p:spTgt spid="492550">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492551"/>
                                        </p:tgtEl>
                                        <p:attrNameLst>
                                          <p:attrName>style.visibility</p:attrName>
                                        </p:attrNameLst>
                                      </p:cBhvr>
                                      <p:to>
                                        <p:strVal val="visible"/>
                                      </p:to>
                                    </p:set>
                                    <p:animEffect transition="in" filter="blinds(horizontal)">
                                      <p:cBhvr>
                                        <p:cTn id="21" dur="500"/>
                                        <p:tgtEl>
                                          <p:spTgt spid="4925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2549" grpId="0"/>
      <p:bldP spid="492549" grpId="1"/>
      <p:bldP spid="49255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1066800" y="381000"/>
            <a:ext cx="7086600" cy="1016000"/>
          </a:xfrm>
          <a:prstGeom prst="rect">
            <a:avLst/>
          </a:prstGeom>
          <a:noFill/>
          <a:ln w="9525">
            <a:noFill/>
            <a:miter lim="800000"/>
            <a:headEnd/>
            <a:tailEnd/>
          </a:ln>
        </p:spPr>
        <p:txBody>
          <a:bodyPr>
            <a:spAutoFit/>
          </a:bodyPr>
          <a:lstStyle/>
          <a:p>
            <a:pPr>
              <a:spcBef>
                <a:spcPct val="50000"/>
              </a:spcBef>
            </a:pPr>
            <a:r>
              <a:rPr lang="en-US">
                <a:latin typeface="Arial" charset="0"/>
              </a:rPr>
              <a:t>                  </a:t>
            </a:r>
          </a:p>
          <a:p>
            <a:pPr>
              <a:spcBef>
                <a:spcPct val="50000"/>
              </a:spcBef>
            </a:pPr>
            <a:r>
              <a:rPr lang="en-US">
                <a:latin typeface="Arial" charset="0"/>
              </a:rPr>
              <a:t> </a:t>
            </a:r>
            <a:r>
              <a:rPr lang="en-US" u="sng">
                <a:latin typeface="Arial" charset="0"/>
              </a:rPr>
              <a:t>Tập làm văn:</a:t>
            </a:r>
          </a:p>
        </p:txBody>
      </p:sp>
      <p:sp>
        <p:nvSpPr>
          <p:cNvPr id="499715" name="Text Box 3"/>
          <p:cNvSpPr txBox="1">
            <a:spLocks noChangeArrowheads="1"/>
          </p:cNvSpPr>
          <p:nvPr/>
        </p:nvSpPr>
        <p:spPr bwMode="auto">
          <a:xfrm>
            <a:off x="381000" y="1752600"/>
            <a:ext cx="7848600" cy="1384300"/>
          </a:xfrm>
          <a:prstGeom prst="rect">
            <a:avLst/>
          </a:prstGeom>
          <a:noFill/>
          <a:ln w="9525">
            <a:noFill/>
            <a:miter lim="800000"/>
            <a:headEnd/>
            <a:tailEnd/>
          </a:ln>
        </p:spPr>
        <p:txBody>
          <a:bodyPr>
            <a:spAutoFit/>
          </a:bodyPr>
          <a:lstStyle/>
          <a:p>
            <a:pPr>
              <a:spcBef>
                <a:spcPct val="50000"/>
              </a:spcBef>
            </a:pPr>
            <a:r>
              <a:rPr lang="en-US">
                <a:latin typeface="Arial" charset="0"/>
              </a:rPr>
              <a:t>Vài HS nêu miệng kết quả quan sát của được ở nhà của mình.</a:t>
            </a:r>
          </a:p>
          <a:p>
            <a:pPr>
              <a:spcBef>
                <a:spcPct val="50000"/>
              </a:spcBef>
            </a:pPr>
            <a:r>
              <a:rPr lang="en-US">
                <a:solidFill>
                  <a:schemeClr val="accent2"/>
                </a:solidFill>
                <a:latin typeface="Arial" charset="0"/>
              </a:rPr>
              <a:t>Chú ý khi tả cần nêu đặc điểm nổi bật.</a:t>
            </a:r>
          </a:p>
        </p:txBody>
      </p:sp>
      <p:sp>
        <p:nvSpPr>
          <p:cNvPr id="499717" name="Text Box 5"/>
          <p:cNvSpPr txBox="1">
            <a:spLocks noChangeArrowheads="1"/>
          </p:cNvSpPr>
          <p:nvPr/>
        </p:nvSpPr>
        <p:spPr bwMode="auto">
          <a:xfrm>
            <a:off x="457200" y="2895600"/>
            <a:ext cx="8686800" cy="3970338"/>
          </a:xfrm>
          <a:prstGeom prst="rect">
            <a:avLst/>
          </a:prstGeom>
          <a:noFill/>
          <a:ln w="9525">
            <a:noFill/>
            <a:miter lim="800000"/>
            <a:headEnd/>
            <a:tailEnd/>
          </a:ln>
        </p:spPr>
        <p:txBody>
          <a:bodyPr>
            <a:spAutoFit/>
          </a:bodyPr>
          <a:lstStyle/>
          <a:p>
            <a:pPr>
              <a:spcBef>
                <a:spcPct val="50000"/>
              </a:spcBef>
            </a:pPr>
            <a:r>
              <a:rPr lang="en-US">
                <a:latin typeface="Arial" charset="0"/>
              </a:rPr>
              <a:t> Các em ghi vắn tắc vào vở kết quả quan sát đặc điểm ngoại hình vào vở theo hai cột.</a:t>
            </a:r>
          </a:p>
          <a:p>
            <a:pPr>
              <a:spcBef>
                <a:spcPct val="50000"/>
              </a:spcBef>
            </a:pPr>
            <a:r>
              <a:rPr lang="en-US" b="1">
                <a:solidFill>
                  <a:srgbClr val="FF0000"/>
                </a:solidFill>
                <a:latin typeface="Arial" charset="0"/>
              </a:rPr>
              <a:t>Các bộ phận</a:t>
            </a:r>
            <a:r>
              <a:rPr lang="en-US">
                <a:latin typeface="Arial" charset="0"/>
              </a:rPr>
              <a:t>                                        </a:t>
            </a:r>
            <a:r>
              <a:rPr lang="en-US" b="1">
                <a:solidFill>
                  <a:srgbClr val="FF0000"/>
                </a:solidFill>
                <a:latin typeface="Arial" charset="0"/>
              </a:rPr>
              <a:t>Từ ngữ miêu tả</a:t>
            </a:r>
          </a:p>
          <a:p>
            <a:pPr>
              <a:spcBef>
                <a:spcPct val="50000"/>
              </a:spcBef>
            </a:pPr>
            <a:r>
              <a:rPr lang="en-US">
                <a:latin typeface="Arial" charset="0"/>
              </a:rPr>
              <a:t>  - Bộ lông                             hung hung có sắc vằn đo đỏ</a:t>
            </a:r>
          </a:p>
          <a:p>
            <a:pPr>
              <a:spcBef>
                <a:spcPct val="50000"/>
              </a:spcBef>
            </a:pPr>
            <a:r>
              <a:rPr lang="en-US">
                <a:latin typeface="Arial" charset="0"/>
              </a:rPr>
              <a:t>  -Cái đầu                                          tròn tròn</a:t>
            </a:r>
          </a:p>
          <a:p>
            <a:pPr>
              <a:spcBef>
                <a:spcPct val="50000"/>
              </a:spcBef>
            </a:pPr>
            <a:r>
              <a:rPr lang="en-US">
                <a:latin typeface="Arial" charset="0"/>
              </a:rPr>
              <a:t>   -Cái tai                              dong dỏng đựng đứng rất thính nhạy</a:t>
            </a:r>
          </a:p>
          <a:p>
            <a:pPr>
              <a:spcBef>
                <a:spcPct val="50000"/>
              </a:spcBef>
            </a:pPr>
            <a:r>
              <a:rPr lang="en-US">
                <a:latin typeface="Arial" charset="0"/>
              </a:rPr>
              <a:t>   - Đôi mắt                           hiền lành, ban đêm sáng long lanh</a:t>
            </a:r>
          </a:p>
        </p:txBody>
      </p:sp>
      <p:sp>
        <p:nvSpPr>
          <p:cNvPr id="499718" name="Line 6"/>
          <p:cNvSpPr>
            <a:spLocks noChangeShapeType="1"/>
          </p:cNvSpPr>
          <p:nvPr/>
        </p:nvSpPr>
        <p:spPr bwMode="auto">
          <a:xfrm>
            <a:off x="2971800" y="4038600"/>
            <a:ext cx="0" cy="2438400"/>
          </a:xfrm>
          <a:prstGeom prst="line">
            <a:avLst/>
          </a:prstGeom>
          <a:noFill/>
          <a:ln w="9525">
            <a:solidFill>
              <a:schemeClr val="tx1"/>
            </a:solidFill>
            <a:round/>
            <a:headEnd/>
            <a:tailEnd/>
          </a:ln>
        </p:spPr>
        <p:txBody>
          <a:bodyPr/>
          <a:lstStyle/>
          <a:p>
            <a:endParaRPr lang="en-US"/>
          </a:p>
        </p:txBody>
      </p:sp>
      <p:sp>
        <p:nvSpPr>
          <p:cNvPr id="8198" name="WordArt 7" descr="Paper bag"/>
          <p:cNvSpPr>
            <a:spLocks noChangeArrowheads="1" noChangeShapeType="1" noTextEdit="1"/>
          </p:cNvSpPr>
          <p:nvPr/>
        </p:nvSpPr>
        <p:spPr bwMode="auto">
          <a:xfrm>
            <a:off x="3200400" y="923925"/>
            <a:ext cx="4819650" cy="523875"/>
          </a:xfrm>
          <a:prstGeom prst="rect">
            <a:avLst/>
          </a:prstGeom>
        </p:spPr>
        <p:txBody>
          <a:bodyPr wrap="none" fromWordArt="1">
            <a:prstTxWarp prst="textPlain">
              <a:avLst>
                <a:gd name="adj" fmla="val 50000"/>
              </a:avLst>
            </a:prstTxWarp>
          </a:bodyPr>
          <a:lstStyle/>
          <a:p>
            <a:pPr algn="ctr"/>
            <a:r>
              <a:rPr lang="en-US" sz="3600" kern="10">
                <a:ln w="9525">
                  <a:solidFill>
                    <a:srgbClr val="008000"/>
                  </a:solidFill>
                  <a:round/>
                  <a:headEnd/>
                  <a:tailEnd/>
                </a:ln>
                <a:blipFill dpi="0" rotWithShape="0">
                  <a:blip r:embed="rId2"/>
                  <a:srcRect/>
                  <a:tile tx="0" ty="0" sx="100000" sy="100000" flip="none" algn="tl"/>
                </a:blipFill>
                <a:effectLst>
                  <a:outerShdw dist="563972" dir="14049741" sx="125000" sy="125000" algn="tl" rotWithShape="0">
                    <a:srgbClr val="C7DFD3">
                      <a:alpha val="79999"/>
                    </a:srgbClr>
                  </a:outerShdw>
                </a:effectLst>
                <a:latin typeface="Arial"/>
                <a:cs typeface="Arial"/>
              </a:rPr>
              <a:t>Luyện tập quan sát con vật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8" fill="hold" nodeType="clickEffect">
                                  <p:stCondLst>
                                    <p:cond delay="0"/>
                                  </p:stCondLst>
                                  <p:childTnLst>
                                    <p:set>
                                      <p:cBhvr>
                                        <p:cTn id="6" dur="1" fill="hold">
                                          <p:stCondLst>
                                            <p:cond delay="0"/>
                                          </p:stCondLst>
                                        </p:cTn>
                                        <p:tgtEl>
                                          <p:spTgt spid="499715">
                                            <p:txEl>
                                              <p:pRg st="0" end="0"/>
                                            </p:txEl>
                                          </p:spTgt>
                                        </p:tgtEl>
                                        <p:attrNameLst>
                                          <p:attrName>style.visibility</p:attrName>
                                        </p:attrNameLst>
                                      </p:cBhvr>
                                      <p:to>
                                        <p:strVal val="visible"/>
                                      </p:to>
                                    </p:set>
                                    <p:anim calcmode="lin" valueType="num">
                                      <p:cBhvr additive="base">
                                        <p:cTn id="7" dur="2000" fill="hold"/>
                                        <p:tgtEl>
                                          <p:spTgt spid="499715">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499715">
                                            <p:txEl>
                                              <p:pRg st="0" end="0"/>
                                            </p:txEl>
                                          </p:spTgt>
                                        </p:tgtEl>
                                        <p:attrNameLst>
                                          <p:attrName>ppt_y</p:attrName>
                                        </p:attrNameLst>
                                      </p:cBhvr>
                                      <p:tavLst>
                                        <p:tav tm="0">
                                          <p:val>
                                            <p:strVal val="#ppt_y"/>
                                          </p:val>
                                        </p:tav>
                                        <p:tav tm="100000">
                                          <p:val>
                                            <p:strVal val="#ppt_y"/>
                                          </p:val>
                                        </p:tav>
                                      </p:tavLst>
                                    </p:anim>
                                  </p:childTnLst>
                                </p:cTn>
                              </p:par>
                              <p:par>
                                <p:cTn id="9" presetID="7" presetClass="entr" presetSubtype="8" fill="hold" nodeType="withEffect">
                                  <p:stCondLst>
                                    <p:cond delay="0"/>
                                  </p:stCondLst>
                                  <p:childTnLst>
                                    <p:set>
                                      <p:cBhvr>
                                        <p:cTn id="10" dur="1" fill="hold">
                                          <p:stCondLst>
                                            <p:cond delay="0"/>
                                          </p:stCondLst>
                                        </p:cTn>
                                        <p:tgtEl>
                                          <p:spTgt spid="499715">
                                            <p:txEl>
                                              <p:pRg st="1" end="1"/>
                                            </p:txEl>
                                          </p:spTgt>
                                        </p:tgtEl>
                                        <p:attrNameLst>
                                          <p:attrName>style.visibility</p:attrName>
                                        </p:attrNameLst>
                                      </p:cBhvr>
                                      <p:to>
                                        <p:strVal val="visible"/>
                                      </p:to>
                                    </p:set>
                                    <p:anim calcmode="lin" valueType="num">
                                      <p:cBhvr additive="base">
                                        <p:cTn id="11" dur="2000" fill="hold"/>
                                        <p:tgtEl>
                                          <p:spTgt spid="499715">
                                            <p:txEl>
                                              <p:pRg st="1" end="1"/>
                                            </p:txEl>
                                          </p:spTgt>
                                        </p:tgtEl>
                                        <p:attrNameLst>
                                          <p:attrName>ppt_x</p:attrName>
                                        </p:attrNameLst>
                                      </p:cBhvr>
                                      <p:tavLst>
                                        <p:tav tm="0">
                                          <p:val>
                                            <p:strVal val="0-#ppt_w/2"/>
                                          </p:val>
                                        </p:tav>
                                        <p:tav tm="100000">
                                          <p:val>
                                            <p:strVal val="#ppt_x"/>
                                          </p:val>
                                        </p:tav>
                                      </p:tavLst>
                                    </p:anim>
                                    <p:anim calcmode="lin" valueType="num">
                                      <p:cBhvr additive="base">
                                        <p:cTn id="12" dur="2000" fill="hold"/>
                                        <p:tgtEl>
                                          <p:spTgt spid="49971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nodeType="clickEffect">
                                  <p:stCondLst>
                                    <p:cond delay="0"/>
                                  </p:stCondLst>
                                  <p:childTnLst>
                                    <p:set>
                                      <p:cBhvr>
                                        <p:cTn id="16" dur="1" fill="hold">
                                          <p:stCondLst>
                                            <p:cond delay="0"/>
                                          </p:stCondLst>
                                        </p:cTn>
                                        <p:tgtEl>
                                          <p:spTgt spid="499717">
                                            <p:txEl>
                                              <p:pRg st="0" end="0"/>
                                            </p:txEl>
                                          </p:spTgt>
                                        </p:tgtEl>
                                        <p:attrNameLst>
                                          <p:attrName>style.visibility</p:attrName>
                                        </p:attrNameLst>
                                      </p:cBhvr>
                                      <p:to>
                                        <p:strVal val="visible"/>
                                      </p:to>
                                    </p:set>
                                    <p:anim calcmode="lin" valueType="num">
                                      <p:cBhvr additive="base">
                                        <p:cTn id="17" dur="3000" fill="hold"/>
                                        <p:tgtEl>
                                          <p:spTgt spid="499717">
                                            <p:txEl>
                                              <p:pRg st="0" end="0"/>
                                            </p:txEl>
                                          </p:spTgt>
                                        </p:tgtEl>
                                        <p:attrNameLst>
                                          <p:attrName>ppt_x</p:attrName>
                                        </p:attrNameLst>
                                      </p:cBhvr>
                                      <p:tavLst>
                                        <p:tav tm="0">
                                          <p:val>
                                            <p:strVal val="0-#ppt_w/2"/>
                                          </p:val>
                                        </p:tav>
                                        <p:tav tm="100000">
                                          <p:val>
                                            <p:strVal val="#ppt_x"/>
                                          </p:val>
                                        </p:tav>
                                      </p:tavLst>
                                    </p:anim>
                                    <p:anim calcmode="lin" valueType="num">
                                      <p:cBhvr additive="base">
                                        <p:cTn id="18" dur="3000" fill="hold"/>
                                        <p:tgtEl>
                                          <p:spTgt spid="49971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42" presetClass="entr" presetSubtype="0" fill="hold" nodeType="clickEffect">
                                  <p:stCondLst>
                                    <p:cond delay="0"/>
                                  </p:stCondLst>
                                  <p:childTnLst>
                                    <p:set>
                                      <p:cBhvr>
                                        <p:cTn id="22" dur="1" fill="hold">
                                          <p:stCondLst>
                                            <p:cond delay="0"/>
                                          </p:stCondLst>
                                        </p:cTn>
                                        <p:tgtEl>
                                          <p:spTgt spid="499717">
                                            <p:txEl>
                                              <p:pRg st="1" end="1"/>
                                            </p:txEl>
                                          </p:spTgt>
                                        </p:tgtEl>
                                        <p:attrNameLst>
                                          <p:attrName>style.visibility</p:attrName>
                                        </p:attrNameLst>
                                      </p:cBhvr>
                                      <p:to>
                                        <p:strVal val="visible"/>
                                      </p:to>
                                    </p:set>
                                    <p:animEffect transition="in" filter="fade">
                                      <p:cBhvr>
                                        <p:cTn id="23" dur="1000"/>
                                        <p:tgtEl>
                                          <p:spTgt spid="499717">
                                            <p:txEl>
                                              <p:pRg st="1" end="1"/>
                                            </p:txEl>
                                          </p:spTgt>
                                        </p:tgtEl>
                                      </p:cBhvr>
                                    </p:animEffect>
                                    <p:anim calcmode="lin" valueType="num">
                                      <p:cBhvr>
                                        <p:cTn id="24" dur="1000" fill="hold"/>
                                        <p:tgtEl>
                                          <p:spTgt spid="499717">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499717">
                                            <p:txEl>
                                              <p:pRg st="1" end="1"/>
                                            </p:txEl>
                                          </p:spTgt>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499717">
                                            <p:txEl>
                                              <p:pRg st="2" end="2"/>
                                            </p:txEl>
                                          </p:spTgt>
                                        </p:tgtEl>
                                        <p:attrNameLst>
                                          <p:attrName>style.visibility</p:attrName>
                                        </p:attrNameLst>
                                      </p:cBhvr>
                                      <p:to>
                                        <p:strVal val="visible"/>
                                      </p:to>
                                    </p:set>
                                    <p:animEffect transition="in" filter="fade">
                                      <p:cBhvr>
                                        <p:cTn id="28" dur="1000"/>
                                        <p:tgtEl>
                                          <p:spTgt spid="499717">
                                            <p:txEl>
                                              <p:pRg st="2" end="2"/>
                                            </p:txEl>
                                          </p:spTgt>
                                        </p:tgtEl>
                                      </p:cBhvr>
                                    </p:animEffect>
                                    <p:anim calcmode="lin" valueType="num">
                                      <p:cBhvr>
                                        <p:cTn id="29" dur="1000" fill="hold"/>
                                        <p:tgtEl>
                                          <p:spTgt spid="499717">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499717">
                                            <p:txEl>
                                              <p:pRg st="2" end="2"/>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499717">
                                            <p:txEl>
                                              <p:pRg st="3" end="3"/>
                                            </p:txEl>
                                          </p:spTgt>
                                        </p:tgtEl>
                                        <p:attrNameLst>
                                          <p:attrName>style.visibility</p:attrName>
                                        </p:attrNameLst>
                                      </p:cBhvr>
                                      <p:to>
                                        <p:strVal val="visible"/>
                                      </p:to>
                                    </p:set>
                                    <p:animEffect transition="in" filter="fade">
                                      <p:cBhvr>
                                        <p:cTn id="33" dur="1000"/>
                                        <p:tgtEl>
                                          <p:spTgt spid="499717">
                                            <p:txEl>
                                              <p:pRg st="3" end="3"/>
                                            </p:txEl>
                                          </p:spTgt>
                                        </p:tgtEl>
                                      </p:cBhvr>
                                    </p:animEffect>
                                    <p:anim calcmode="lin" valueType="num">
                                      <p:cBhvr>
                                        <p:cTn id="34" dur="1000" fill="hold"/>
                                        <p:tgtEl>
                                          <p:spTgt spid="499717">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499717">
                                            <p:txEl>
                                              <p:pRg st="3" end="3"/>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499717">
                                            <p:txEl>
                                              <p:pRg st="4" end="4"/>
                                            </p:txEl>
                                          </p:spTgt>
                                        </p:tgtEl>
                                        <p:attrNameLst>
                                          <p:attrName>style.visibility</p:attrName>
                                        </p:attrNameLst>
                                      </p:cBhvr>
                                      <p:to>
                                        <p:strVal val="visible"/>
                                      </p:to>
                                    </p:set>
                                    <p:animEffect transition="in" filter="fade">
                                      <p:cBhvr>
                                        <p:cTn id="38" dur="1000"/>
                                        <p:tgtEl>
                                          <p:spTgt spid="499717">
                                            <p:txEl>
                                              <p:pRg st="4" end="4"/>
                                            </p:txEl>
                                          </p:spTgt>
                                        </p:tgtEl>
                                      </p:cBhvr>
                                    </p:animEffect>
                                    <p:anim calcmode="lin" valueType="num">
                                      <p:cBhvr>
                                        <p:cTn id="39" dur="1000" fill="hold"/>
                                        <p:tgtEl>
                                          <p:spTgt spid="499717">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499717">
                                            <p:txEl>
                                              <p:pRg st="4" end="4"/>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499717">
                                            <p:txEl>
                                              <p:pRg st="5" end="5"/>
                                            </p:txEl>
                                          </p:spTgt>
                                        </p:tgtEl>
                                        <p:attrNameLst>
                                          <p:attrName>style.visibility</p:attrName>
                                        </p:attrNameLst>
                                      </p:cBhvr>
                                      <p:to>
                                        <p:strVal val="visible"/>
                                      </p:to>
                                    </p:set>
                                    <p:animEffect transition="in" filter="fade">
                                      <p:cBhvr>
                                        <p:cTn id="43" dur="1000"/>
                                        <p:tgtEl>
                                          <p:spTgt spid="499717">
                                            <p:txEl>
                                              <p:pRg st="5" end="5"/>
                                            </p:txEl>
                                          </p:spTgt>
                                        </p:tgtEl>
                                      </p:cBhvr>
                                    </p:animEffect>
                                    <p:anim calcmode="lin" valueType="num">
                                      <p:cBhvr>
                                        <p:cTn id="44" dur="1000" fill="hold"/>
                                        <p:tgtEl>
                                          <p:spTgt spid="499717">
                                            <p:txEl>
                                              <p:pRg st="5" end="5"/>
                                            </p:txEl>
                                          </p:spTgt>
                                        </p:tgtEl>
                                        <p:attrNameLst>
                                          <p:attrName>ppt_x</p:attrName>
                                        </p:attrNameLst>
                                      </p:cBhvr>
                                      <p:tavLst>
                                        <p:tav tm="0">
                                          <p:val>
                                            <p:strVal val="#ppt_x"/>
                                          </p:val>
                                        </p:tav>
                                        <p:tav tm="100000">
                                          <p:val>
                                            <p:strVal val="#ppt_x"/>
                                          </p:val>
                                        </p:tav>
                                      </p:tavLst>
                                    </p:anim>
                                    <p:anim calcmode="lin" valueType="num">
                                      <p:cBhvr>
                                        <p:cTn id="45" dur="1000" fill="hold"/>
                                        <p:tgtEl>
                                          <p:spTgt spid="499717">
                                            <p:txEl>
                                              <p:pRg st="5" end="5"/>
                                            </p:txEl>
                                          </p:spTgt>
                                        </p:tgtEl>
                                        <p:attrNameLst>
                                          <p:attrName>ppt_y</p:attrName>
                                        </p:attrNameLst>
                                      </p:cBhvr>
                                      <p:tavLst>
                                        <p:tav tm="0">
                                          <p:val>
                                            <p:strVal val="#ppt_y+.1"/>
                                          </p:val>
                                        </p:tav>
                                        <p:tav tm="100000">
                                          <p:val>
                                            <p:strVal val="#ppt_y"/>
                                          </p:val>
                                        </p:tav>
                                      </p:tavLst>
                                    </p:anim>
                                  </p:childTnLst>
                                </p:cTn>
                              </p:par>
                            </p:childTnLst>
                          </p:cTn>
                        </p:par>
                        <p:par>
                          <p:cTn id="46" fill="hold" nodeType="afterGroup">
                            <p:stCondLst>
                              <p:cond delay="1000"/>
                            </p:stCondLst>
                            <p:childTnLst>
                              <p:par>
                                <p:cTn id="47" presetID="7" presetClass="entr" presetSubtype="8" fill="hold" grpId="0" nodeType="afterEffect">
                                  <p:stCondLst>
                                    <p:cond delay="0"/>
                                  </p:stCondLst>
                                  <p:childTnLst>
                                    <p:set>
                                      <p:cBhvr>
                                        <p:cTn id="48" dur="1" fill="hold">
                                          <p:stCondLst>
                                            <p:cond delay="0"/>
                                          </p:stCondLst>
                                        </p:cTn>
                                        <p:tgtEl>
                                          <p:spTgt spid="499718"/>
                                        </p:tgtEl>
                                        <p:attrNameLst>
                                          <p:attrName>style.visibility</p:attrName>
                                        </p:attrNameLst>
                                      </p:cBhvr>
                                      <p:to>
                                        <p:strVal val="visible"/>
                                      </p:to>
                                    </p:set>
                                    <p:anim calcmode="lin" valueType="num">
                                      <p:cBhvr additive="base">
                                        <p:cTn id="49" dur="500" fill="hold"/>
                                        <p:tgtEl>
                                          <p:spTgt spid="499718"/>
                                        </p:tgtEl>
                                        <p:attrNameLst>
                                          <p:attrName>ppt_x</p:attrName>
                                        </p:attrNameLst>
                                      </p:cBhvr>
                                      <p:tavLst>
                                        <p:tav tm="0">
                                          <p:val>
                                            <p:strVal val="0-#ppt_w/2"/>
                                          </p:val>
                                        </p:tav>
                                        <p:tav tm="100000">
                                          <p:val>
                                            <p:strVal val="#ppt_x"/>
                                          </p:val>
                                        </p:tav>
                                      </p:tavLst>
                                    </p:anim>
                                    <p:anim calcmode="lin" valueType="num">
                                      <p:cBhvr additive="base">
                                        <p:cTn id="50" dur="500" fill="hold"/>
                                        <p:tgtEl>
                                          <p:spTgt spid="4997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971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1371600" y="381000"/>
            <a:ext cx="6781800" cy="1016000"/>
          </a:xfrm>
          <a:prstGeom prst="rect">
            <a:avLst/>
          </a:prstGeom>
          <a:noFill/>
          <a:ln w="9525">
            <a:noFill/>
            <a:miter lim="800000"/>
            <a:headEnd/>
            <a:tailEnd/>
          </a:ln>
        </p:spPr>
        <p:txBody>
          <a:bodyPr>
            <a:spAutoFit/>
          </a:bodyPr>
          <a:lstStyle/>
          <a:p>
            <a:pPr>
              <a:spcBef>
                <a:spcPct val="50000"/>
              </a:spcBef>
            </a:pPr>
            <a:r>
              <a:rPr lang="en-US">
                <a:latin typeface="Arial" charset="0"/>
              </a:rPr>
              <a:t>                  </a:t>
            </a:r>
          </a:p>
          <a:p>
            <a:pPr>
              <a:spcBef>
                <a:spcPct val="50000"/>
              </a:spcBef>
            </a:pPr>
            <a:r>
              <a:rPr lang="en-US">
                <a:latin typeface="Arial" charset="0"/>
              </a:rPr>
              <a:t> </a:t>
            </a:r>
            <a:r>
              <a:rPr lang="en-US" u="sng">
                <a:latin typeface="Arial" charset="0"/>
              </a:rPr>
              <a:t>Tập làm văn:</a:t>
            </a:r>
          </a:p>
        </p:txBody>
      </p:sp>
      <p:sp>
        <p:nvSpPr>
          <p:cNvPr id="514051" name="Text Box 3"/>
          <p:cNvSpPr txBox="1">
            <a:spLocks noChangeArrowheads="1"/>
          </p:cNvSpPr>
          <p:nvPr/>
        </p:nvSpPr>
        <p:spPr bwMode="auto">
          <a:xfrm>
            <a:off x="914400" y="1752600"/>
            <a:ext cx="8001000" cy="830263"/>
          </a:xfrm>
          <a:prstGeom prst="rect">
            <a:avLst/>
          </a:prstGeom>
          <a:noFill/>
          <a:ln w="9525">
            <a:noFill/>
            <a:miter lim="800000"/>
            <a:headEnd/>
            <a:tailEnd/>
          </a:ln>
        </p:spPr>
        <p:txBody>
          <a:bodyPr>
            <a:spAutoFit/>
          </a:bodyPr>
          <a:lstStyle/>
          <a:p>
            <a:pPr>
              <a:spcBef>
                <a:spcPct val="50000"/>
              </a:spcBef>
            </a:pPr>
            <a:r>
              <a:rPr lang="en-US">
                <a:solidFill>
                  <a:srgbClr val="CC00FF"/>
                </a:solidFill>
                <a:latin typeface="Arial" charset="0"/>
              </a:rPr>
              <a:t>Bài 4:</a:t>
            </a:r>
            <a:r>
              <a:rPr lang="en-US">
                <a:latin typeface="Arial" charset="0"/>
              </a:rPr>
              <a:t> </a:t>
            </a:r>
            <a:r>
              <a:rPr lang="en-US">
                <a:solidFill>
                  <a:srgbClr val="FF0000"/>
                </a:solidFill>
                <a:latin typeface="Arial" charset="0"/>
              </a:rPr>
              <a:t>Quan sát và miêu tả các hoạt động thường xuyên của con mèo (hoặc con chó) nói trên.</a:t>
            </a:r>
          </a:p>
        </p:txBody>
      </p:sp>
      <p:sp>
        <p:nvSpPr>
          <p:cNvPr id="514052" name="Text Box 4"/>
          <p:cNvSpPr txBox="1">
            <a:spLocks noChangeArrowheads="1"/>
          </p:cNvSpPr>
          <p:nvPr/>
        </p:nvSpPr>
        <p:spPr bwMode="auto">
          <a:xfrm>
            <a:off x="990600" y="2590800"/>
            <a:ext cx="8382000" cy="830263"/>
          </a:xfrm>
          <a:prstGeom prst="rect">
            <a:avLst/>
          </a:prstGeom>
          <a:noFill/>
          <a:ln w="9525">
            <a:noFill/>
            <a:miter lim="800000"/>
            <a:headEnd/>
            <a:tailEnd/>
          </a:ln>
        </p:spPr>
        <p:txBody>
          <a:bodyPr>
            <a:spAutoFit/>
          </a:bodyPr>
          <a:lstStyle/>
          <a:p>
            <a:pPr>
              <a:spcBef>
                <a:spcPct val="50000"/>
              </a:spcBef>
            </a:pPr>
            <a:r>
              <a:rPr lang="en-US">
                <a:latin typeface="Arial" charset="0"/>
              </a:rPr>
              <a:t>Nhớ lại kết quả quan sát được hoạt động của con mèo ( hoặc con chó) của nhà hoặc nhà hàng xóm.</a:t>
            </a:r>
          </a:p>
        </p:txBody>
      </p:sp>
      <p:sp>
        <p:nvSpPr>
          <p:cNvPr id="514053" name="Text Box 5"/>
          <p:cNvSpPr txBox="1">
            <a:spLocks noChangeArrowheads="1"/>
          </p:cNvSpPr>
          <p:nvPr/>
        </p:nvSpPr>
        <p:spPr bwMode="auto">
          <a:xfrm>
            <a:off x="990600" y="3429000"/>
            <a:ext cx="7696200" cy="830263"/>
          </a:xfrm>
          <a:prstGeom prst="rect">
            <a:avLst/>
          </a:prstGeom>
          <a:noFill/>
          <a:ln w="9525">
            <a:noFill/>
            <a:miter lim="800000"/>
            <a:headEnd/>
            <a:tailEnd/>
          </a:ln>
        </p:spPr>
        <p:txBody>
          <a:bodyPr>
            <a:spAutoFit/>
          </a:bodyPr>
          <a:lstStyle/>
          <a:p>
            <a:pPr>
              <a:spcBef>
                <a:spcPct val="50000"/>
              </a:spcBef>
            </a:pPr>
            <a:r>
              <a:rPr lang="en-US">
                <a:latin typeface="Arial" charset="0"/>
              </a:rPr>
              <a:t>HS dựa vào kết quả quan sát nêu miệng tả hoạt động của con mèo( hoặc con chó).</a:t>
            </a:r>
          </a:p>
        </p:txBody>
      </p:sp>
      <p:sp>
        <p:nvSpPr>
          <p:cNvPr id="9222" name="WordArt 6" descr="Paper bag"/>
          <p:cNvSpPr>
            <a:spLocks noChangeArrowheads="1" noChangeShapeType="1" noTextEdit="1"/>
          </p:cNvSpPr>
          <p:nvPr/>
        </p:nvSpPr>
        <p:spPr bwMode="auto">
          <a:xfrm>
            <a:off x="3200400" y="914400"/>
            <a:ext cx="4819650" cy="523875"/>
          </a:xfrm>
          <a:prstGeom prst="rect">
            <a:avLst/>
          </a:prstGeom>
        </p:spPr>
        <p:txBody>
          <a:bodyPr wrap="none" fromWordArt="1">
            <a:prstTxWarp prst="textPlain">
              <a:avLst>
                <a:gd name="adj" fmla="val 50000"/>
              </a:avLst>
            </a:prstTxWarp>
          </a:bodyPr>
          <a:lstStyle/>
          <a:p>
            <a:pPr algn="ctr"/>
            <a:r>
              <a:rPr lang="en-US" sz="3600" kern="10">
                <a:ln w="9525">
                  <a:solidFill>
                    <a:srgbClr val="008000"/>
                  </a:solidFill>
                  <a:round/>
                  <a:headEnd/>
                  <a:tailEnd/>
                </a:ln>
                <a:blipFill dpi="0" rotWithShape="0">
                  <a:blip r:embed="rId2"/>
                  <a:srcRect/>
                  <a:tile tx="0" ty="0" sx="100000" sy="100000" flip="none" algn="tl"/>
                </a:blipFill>
                <a:effectLst>
                  <a:outerShdw dist="563972" dir="14049741" sx="125000" sy="125000" algn="tl" rotWithShape="0">
                    <a:srgbClr val="C7DFD3">
                      <a:alpha val="79999"/>
                    </a:srgbClr>
                  </a:outerShdw>
                </a:effectLst>
                <a:latin typeface="Arial"/>
                <a:cs typeface="Arial"/>
              </a:rPr>
              <a:t>Luyện tập quan sát con vật</a:t>
            </a:r>
          </a:p>
        </p:txBody>
      </p:sp>
      <p:pic>
        <p:nvPicPr>
          <p:cNvPr id="9223" name="Picture 7" descr="z">
            <a:hlinkClick r:id="rId3" action="ppaction://hlinksldjump"/>
          </p:cNvPr>
          <p:cNvPicPr>
            <a:picLocks noChangeAspect="1" noChangeArrowheads="1" noCrop="1"/>
          </p:cNvPicPr>
          <p:nvPr/>
        </p:nvPicPr>
        <p:blipFill>
          <a:blip r:embed="rId4"/>
          <a:srcRect/>
          <a:stretch>
            <a:fillRect/>
          </a:stretch>
        </p:blipFill>
        <p:spPr bwMode="auto">
          <a:xfrm>
            <a:off x="8458200" y="6400800"/>
            <a:ext cx="457200" cy="457200"/>
          </a:xfrm>
          <a:prstGeom prst="rect">
            <a:avLst/>
          </a:prstGeom>
          <a:noFill/>
          <a:ln w="9525">
            <a:noFill/>
            <a:miter lim="800000"/>
            <a:headEnd/>
            <a:tailEnd/>
          </a:ln>
        </p:spPr>
      </p:pic>
      <p:pic>
        <p:nvPicPr>
          <p:cNvPr id="9224" name="Picture 8" descr="a">
            <a:hlinkClick r:id="rId5" action="ppaction://hlinksldjump"/>
          </p:cNvPr>
          <p:cNvPicPr>
            <a:picLocks noChangeAspect="1" noChangeArrowheads="1" noCrop="1"/>
          </p:cNvPicPr>
          <p:nvPr/>
        </p:nvPicPr>
        <p:blipFill>
          <a:blip r:embed="rId6"/>
          <a:srcRect/>
          <a:stretch>
            <a:fillRect/>
          </a:stretch>
        </p:blipFill>
        <p:spPr bwMode="auto">
          <a:xfrm>
            <a:off x="457200" y="0"/>
            <a:ext cx="457200" cy="457200"/>
          </a:xfrm>
          <a:prstGeom prst="rect">
            <a:avLst/>
          </a:prstGeom>
          <a:noFill/>
          <a:ln w="9525">
            <a:noFill/>
            <a:miter lim="800000"/>
            <a:headEnd/>
            <a:tailEnd/>
          </a:ln>
        </p:spPr>
      </p:pic>
      <p:pic>
        <p:nvPicPr>
          <p:cNvPr id="9225" name="Picture 9" descr="b">
            <a:hlinkClick r:id="rId7" action="ppaction://hlinksldjump"/>
          </p:cNvPr>
          <p:cNvPicPr>
            <a:picLocks noChangeAspect="1" noChangeArrowheads="1" noCrop="1"/>
          </p:cNvPicPr>
          <p:nvPr/>
        </p:nvPicPr>
        <p:blipFill>
          <a:blip r:embed="rId8"/>
          <a:srcRect/>
          <a:stretch>
            <a:fillRect/>
          </a:stretch>
        </p:blipFill>
        <p:spPr bwMode="auto">
          <a:xfrm>
            <a:off x="8458200" y="0"/>
            <a:ext cx="457200" cy="457200"/>
          </a:xfrm>
          <a:prstGeom prst="rect">
            <a:avLst/>
          </a:prstGeom>
          <a:noFill/>
          <a:ln w="9525">
            <a:noFill/>
            <a:miter lim="800000"/>
            <a:headEnd/>
            <a:tailEnd/>
          </a:ln>
        </p:spPr>
      </p:pic>
      <p:pic>
        <p:nvPicPr>
          <p:cNvPr id="9226" name="Picture 10" descr="b">
            <a:hlinkClick r:id="rId7" action="ppaction://hlinksldjump"/>
          </p:cNvPr>
          <p:cNvPicPr>
            <a:picLocks noChangeAspect="1" noChangeArrowheads="1" noCrop="1"/>
          </p:cNvPicPr>
          <p:nvPr/>
        </p:nvPicPr>
        <p:blipFill>
          <a:blip r:embed="rId8"/>
          <a:srcRect/>
          <a:stretch>
            <a:fillRect/>
          </a:stretch>
        </p:blipFill>
        <p:spPr bwMode="auto">
          <a:xfrm>
            <a:off x="0" y="6400800"/>
            <a:ext cx="457200" cy="457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ntr" presetSubtype="2" fill="hold" nodeType="afterEffect">
                                  <p:stCondLst>
                                    <p:cond delay="0"/>
                                  </p:stCondLst>
                                  <p:childTnLst>
                                    <p:set>
                                      <p:cBhvr>
                                        <p:cTn id="6" dur="1" fill="hold">
                                          <p:stCondLst>
                                            <p:cond delay="0"/>
                                          </p:stCondLst>
                                        </p:cTn>
                                        <p:tgtEl>
                                          <p:spTgt spid="514051">
                                            <p:txEl>
                                              <p:pRg st="0" end="0"/>
                                            </p:txEl>
                                          </p:spTgt>
                                        </p:tgtEl>
                                        <p:attrNameLst>
                                          <p:attrName>style.visibility</p:attrName>
                                        </p:attrNameLst>
                                      </p:cBhvr>
                                      <p:to>
                                        <p:strVal val="visible"/>
                                      </p:to>
                                    </p:set>
                                    <p:anim calcmode="lin" valueType="num">
                                      <p:cBhvr additive="base">
                                        <p:cTn id="7" dur="5000" fill="hold"/>
                                        <p:tgtEl>
                                          <p:spTgt spid="514051">
                                            <p:txEl>
                                              <p:pRg st="0" end="0"/>
                                            </p:txEl>
                                          </p:spTgt>
                                        </p:tgtEl>
                                        <p:attrNameLst>
                                          <p:attrName>ppt_x</p:attrName>
                                        </p:attrNameLst>
                                      </p:cBhvr>
                                      <p:tavLst>
                                        <p:tav tm="0">
                                          <p:val>
                                            <p:strVal val="1+#ppt_w/2"/>
                                          </p:val>
                                        </p:tav>
                                        <p:tav tm="100000">
                                          <p:val>
                                            <p:strVal val="#ppt_x"/>
                                          </p:val>
                                        </p:tav>
                                      </p:tavLst>
                                    </p:anim>
                                    <p:anim calcmode="lin" valueType="num">
                                      <p:cBhvr additive="base">
                                        <p:cTn id="8" dur="5000" fill="hold"/>
                                        <p:tgtEl>
                                          <p:spTgt spid="5140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514052"/>
                                        </p:tgtEl>
                                        <p:attrNameLst>
                                          <p:attrName>style.visibility</p:attrName>
                                        </p:attrNameLst>
                                      </p:cBhvr>
                                      <p:to>
                                        <p:strVal val="visible"/>
                                      </p:to>
                                    </p:set>
                                    <p:animEffect transition="in" filter="box(in)">
                                      <p:cBhvr>
                                        <p:cTn id="13" dur="500"/>
                                        <p:tgtEl>
                                          <p:spTgt spid="514052"/>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514053"/>
                                        </p:tgtEl>
                                        <p:attrNameLst>
                                          <p:attrName>style.visibility</p:attrName>
                                        </p:attrNameLst>
                                      </p:cBhvr>
                                      <p:to>
                                        <p:strVal val="visible"/>
                                      </p:to>
                                    </p:set>
                                    <p:animEffect transition="in" filter="fade">
                                      <p:cBhvr>
                                        <p:cTn id="18" dur="1000"/>
                                        <p:tgtEl>
                                          <p:spTgt spid="514053"/>
                                        </p:tgtEl>
                                      </p:cBhvr>
                                    </p:animEffect>
                                    <p:anim calcmode="lin" valueType="num">
                                      <p:cBhvr>
                                        <p:cTn id="19" dur="1000" fill="hold"/>
                                        <p:tgtEl>
                                          <p:spTgt spid="514053"/>
                                        </p:tgtEl>
                                        <p:attrNameLst>
                                          <p:attrName>ppt_x</p:attrName>
                                        </p:attrNameLst>
                                      </p:cBhvr>
                                      <p:tavLst>
                                        <p:tav tm="0">
                                          <p:val>
                                            <p:strVal val="#ppt_x"/>
                                          </p:val>
                                        </p:tav>
                                        <p:tav tm="100000">
                                          <p:val>
                                            <p:strVal val="#ppt_x"/>
                                          </p:val>
                                        </p:tav>
                                      </p:tavLst>
                                    </p:anim>
                                    <p:anim calcmode="lin" valueType="num">
                                      <p:cBhvr>
                                        <p:cTn id="20" dur="1000" fill="hold"/>
                                        <p:tgtEl>
                                          <p:spTgt spid="51405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4052" grpId="0"/>
      <p:bldP spid="51405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0981" name="Picture 5" descr="cat5"/>
          <p:cNvPicPr>
            <a:picLocks noChangeAspect="1" noChangeArrowheads="1"/>
          </p:cNvPicPr>
          <p:nvPr/>
        </p:nvPicPr>
        <p:blipFill>
          <a:blip r:embed="rId2"/>
          <a:srcRect/>
          <a:stretch>
            <a:fillRect/>
          </a:stretch>
        </p:blipFill>
        <p:spPr bwMode="auto">
          <a:xfrm>
            <a:off x="152400" y="2362200"/>
            <a:ext cx="4191000" cy="4495800"/>
          </a:xfrm>
          <a:prstGeom prst="rect">
            <a:avLst/>
          </a:prstGeom>
          <a:noFill/>
          <a:ln w="9525">
            <a:noFill/>
            <a:miter lim="800000"/>
            <a:headEnd/>
            <a:tailEnd/>
          </a:ln>
        </p:spPr>
      </p:pic>
      <p:sp>
        <p:nvSpPr>
          <p:cNvPr id="10243" name="WordArt 7" descr="Paper bag"/>
          <p:cNvSpPr>
            <a:spLocks noChangeArrowheads="1" noChangeShapeType="1" noTextEdit="1"/>
          </p:cNvSpPr>
          <p:nvPr/>
        </p:nvSpPr>
        <p:spPr bwMode="auto">
          <a:xfrm>
            <a:off x="2286000" y="1371600"/>
            <a:ext cx="4819650" cy="523875"/>
          </a:xfrm>
          <a:prstGeom prst="rect">
            <a:avLst/>
          </a:prstGeom>
        </p:spPr>
        <p:txBody>
          <a:bodyPr wrap="none" fromWordArt="1">
            <a:prstTxWarp prst="textPlain">
              <a:avLst>
                <a:gd name="adj" fmla="val 50000"/>
              </a:avLst>
            </a:prstTxWarp>
          </a:bodyPr>
          <a:lstStyle/>
          <a:p>
            <a:pPr algn="ctr"/>
            <a:r>
              <a:rPr lang="en-US" sz="3600" kern="10">
                <a:ln w="9525">
                  <a:solidFill>
                    <a:srgbClr val="008000"/>
                  </a:solidFill>
                  <a:round/>
                  <a:headEnd/>
                  <a:tailEnd/>
                </a:ln>
                <a:blipFill dpi="0" rotWithShape="0">
                  <a:blip r:embed="rId3"/>
                  <a:srcRect/>
                  <a:tile tx="0" ty="0" sx="100000" sy="100000" flip="none" algn="tl"/>
                </a:blipFill>
                <a:effectLst>
                  <a:outerShdw dist="563972" dir="14049741" sx="125000" sy="125000" algn="tl" rotWithShape="0">
                    <a:srgbClr val="C7DFD3">
                      <a:alpha val="79999"/>
                    </a:srgbClr>
                  </a:outerShdw>
                </a:effectLst>
                <a:latin typeface="Arial"/>
                <a:cs typeface="Arial"/>
              </a:rPr>
              <a:t>Luyện tập quan sát con vật</a:t>
            </a:r>
          </a:p>
        </p:txBody>
      </p:sp>
      <p:sp>
        <p:nvSpPr>
          <p:cNvPr id="10244" name="Rectangle 8"/>
          <p:cNvSpPr>
            <a:spLocks noChangeArrowheads="1"/>
          </p:cNvSpPr>
          <p:nvPr/>
        </p:nvSpPr>
        <p:spPr bwMode="auto">
          <a:xfrm>
            <a:off x="2438400" y="228600"/>
            <a:ext cx="4572000" cy="830263"/>
          </a:xfrm>
          <a:prstGeom prst="rect">
            <a:avLst/>
          </a:prstGeom>
          <a:noFill/>
          <a:ln w="9525">
            <a:noFill/>
            <a:miter lim="800000"/>
            <a:headEnd/>
            <a:tailEnd/>
          </a:ln>
        </p:spPr>
        <p:txBody>
          <a:bodyPr>
            <a:spAutoFit/>
          </a:bodyPr>
          <a:lstStyle/>
          <a:p>
            <a:r>
              <a:rPr lang="en-US">
                <a:latin typeface="Arial" charset="0"/>
              </a:rPr>
              <a:t> </a:t>
            </a:r>
          </a:p>
          <a:p>
            <a:r>
              <a:rPr lang="en-US">
                <a:latin typeface="Arial" charset="0"/>
              </a:rPr>
              <a:t>                </a:t>
            </a:r>
            <a:r>
              <a:rPr lang="en-US" u="sng">
                <a:latin typeface="Arial" charset="0"/>
              </a:rPr>
              <a:t>Tập làm văn:</a:t>
            </a:r>
          </a:p>
        </p:txBody>
      </p:sp>
      <p:pic>
        <p:nvPicPr>
          <p:cNvPr id="510985" name="Picture 9" descr="con mèo"/>
          <p:cNvPicPr>
            <a:picLocks noChangeAspect="1" noChangeArrowheads="1"/>
          </p:cNvPicPr>
          <p:nvPr/>
        </p:nvPicPr>
        <p:blipFill>
          <a:blip r:embed="rId4"/>
          <a:srcRect/>
          <a:stretch>
            <a:fillRect/>
          </a:stretch>
        </p:blipFill>
        <p:spPr bwMode="auto">
          <a:xfrm>
            <a:off x="4343400" y="2362200"/>
            <a:ext cx="4343400" cy="4495800"/>
          </a:xfrm>
          <a:prstGeom prst="rect">
            <a:avLst/>
          </a:prstGeom>
          <a:noFill/>
          <a:ln w="9525">
            <a:noFill/>
            <a:miter lim="800000"/>
            <a:headEnd/>
            <a:tailEnd/>
          </a:ln>
        </p:spPr>
      </p:pic>
      <p:pic>
        <p:nvPicPr>
          <p:cNvPr id="10246" name="Picture 10" descr="x">
            <a:hlinkClick r:id="rId5" action="ppaction://hlinksldjump"/>
          </p:cNvPr>
          <p:cNvPicPr>
            <a:picLocks noChangeAspect="1" noChangeArrowheads="1" noCrop="1"/>
          </p:cNvPicPr>
          <p:nvPr/>
        </p:nvPicPr>
        <p:blipFill>
          <a:blip r:embed="rId6"/>
          <a:srcRect/>
          <a:stretch>
            <a:fillRect/>
          </a:stretch>
        </p:blipFill>
        <p:spPr bwMode="auto">
          <a:xfrm>
            <a:off x="228600" y="0"/>
            <a:ext cx="457200" cy="457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nodeType="afterEffect">
                                  <p:stCondLst>
                                    <p:cond delay="0"/>
                                  </p:stCondLst>
                                  <p:childTnLst>
                                    <p:set>
                                      <p:cBhvr>
                                        <p:cTn id="6" dur="1" fill="hold">
                                          <p:stCondLst>
                                            <p:cond delay="0"/>
                                          </p:stCondLst>
                                        </p:cTn>
                                        <p:tgtEl>
                                          <p:spTgt spid="510981"/>
                                        </p:tgtEl>
                                        <p:attrNameLst>
                                          <p:attrName>style.visibility</p:attrName>
                                        </p:attrNameLst>
                                      </p:cBhvr>
                                      <p:to>
                                        <p:strVal val="visible"/>
                                      </p:to>
                                    </p:set>
                                    <p:animEffect transition="in" filter="wheel(4)">
                                      <p:cBhvr>
                                        <p:cTn id="7" dur="2000"/>
                                        <p:tgtEl>
                                          <p:spTgt spid="510981"/>
                                        </p:tgtEl>
                                      </p:cBhvr>
                                    </p:animEffect>
                                  </p:childTnLst>
                                </p:cTn>
                              </p:par>
                            </p:childTnLst>
                          </p:cTn>
                        </p:par>
                        <p:par>
                          <p:cTn id="8" fill="hold" nodeType="afterGroup">
                            <p:stCondLst>
                              <p:cond delay="2000"/>
                            </p:stCondLst>
                            <p:childTnLst>
                              <p:par>
                                <p:cTn id="9" presetID="21" presetClass="entr" presetSubtype="4" fill="hold" nodeType="afterEffect">
                                  <p:stCondLst>
                                    <p:cond delay="0"/>
                                  </p:stCondLst>
                                  <p:childTnLst>
                                    <p:set>
                                      <p:cBhvr>
                                        <p:cTn id="10" dur="1" fill="hold">
                                          <p:stCondLst>
                                            <p:cond delay="0"/>
                                          </p:stCondLst>
                                        </p:cTn>
                                        <p:tgtEl>
                                          <p:spTgt spid="510985"/>
                                        </p:tgtEl>
                                        <p:attrNameLst>
                                          <p:attrName>style.visibility</p:attrName>
                                        </p:attrNameLst>
                                      </p:cBhvr>
                                      <p:to>
                                        <p:strVal val="visible"/>
                                      </p:to>
                                    </p:set>
                                    <p:animEffect transition="in" filter="wheel(4)">
                                      <p:cBhvr>
                                        <p:cTn id="11" dur="2000"/>
                                        <p:tgtEl>
                                          <p:spTgt spid="5109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xtured">
  <a:themeElements>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fontScheme name="Textured">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Textured</Template>
  <TotalTime>330</TotalTime>
  <Words>802</Words>
  <Application>Microsoft PowerPoint</Application>
  <PresentationFormat>On-screen Show (4:3)</PresentationFormat>
  <Paragraphs>74</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Times New Roman</vt:lpstr>
      <vt:lpstr>Arial</vt:lpstr>
      <vt:lpstr>Tahoma</vt:lpstr>
      <vt:lpstr>Wingdings</vt:lpstr>
      <vt:lpstr>Calibri</vt:lpstr>
      <vt:lpstr>Textured</vt:lpstr>
      <vt:lpstr>Slide 1</vt:lpstr>
      <vt:lpstr>Slide 2</vt:lpstr>
      <vt:lpstr>Slide 3</vt:lpstr>
      <vt:lpstr>Slide 4</vt:lpstr>
      <vt:lpstr>Slide 5</vt:lpstr>
      <vt:lpstr>Slide 6</vt:lpstr>
      <vt:lpstr>Slide 7</vt:lpstr>
      <vt:lpstr>Slide 8</vt:lpstr>
      <vt:lpstr>Slide 9</vt:lpstr>
      <vt:lpstr>Slide 10</vt:lpstr>
      <vt:lpstr>Slide 11</vt:lpstr>
    </vt:vector>
  </TitlesOfParts>
  <Company>dlanh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duynam</dc:creator>
  <cp:lastModifiedBy>CSTeam</cp:lastModifiedBy>
  <cp:revision>11</cp:revision>
  <cp:lastPrinted>1601-01-01T00:00:00Z</cp:lastPrinted>
  <dcterms:created xsi:type="dcterms:W3CDTF">2009-12-31T08:01:33Z</dcterms:created>
  <dcterms:modified xsi:type="dcterms:W3CDTF">2016-06-30T02:01:46Z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4</vt:i4>
  </property>
</Properties>
</file>